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79" r:id="rId5"/>
    <p:sldId id="280" r:id="rId6"/>
    <p:sldId id="281" r:id="rId7"/>
    <p:sldId id="289" r:id="rId8"/>
    <p:sldId id="314" r:id="rId9"/>
    <p:sldId id="295" r:id="rId10"/>
    <p:sldId id="293" r:id="rId11"/>
    <p:sldId id="296" r:id="rId12"/>
    <p:sldId id="294" r:id="rId13"/>
    <p:sldId id="307" r:id="rId14"/>
    <p:sldId id="309" r:id="rId15"/>
    <p:sldId id="308" r:id="rId16"/>
    <p:sldId id="315" r:id="rId17"/>
    <p:sldId id="310" r:id="rId18"/>
    <p:sldId id="313" r:id="rId19"/>
    <p:sldId id="311" r:id="rId20"/>
    <p:sldId id="297" r:id="rId21"/>
    <p:sldId id="264" r:id="rId2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Poppins" panose="020B0502040204020203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5CD9907-D29A-419E-9B71-8C3BEBD9C4A4}">
          <p14:sldIdLst>
            <p14:sldId id="256"/>
            <p14:sldId id="257"/>
            <p14:sldId id="258"/>
            <p14:sldId id="279"/>
            <p14:sldId id="280"/>
          </p14:sldIdLst>
        </p14:section>
        <p14:section name="Problem Statement" id="{CE63302D-A841-49B6-9280-F005F6542732}">
          <p14:sldIdLst>
            <p14:sldId id="281"/>
          </p14:sldIdLst>
        </p14:section>
        <p14:section name="Model and Implementation" id="{52EDF874-4363-4056-8762-669CD9711759}">
          <p14:sldIdLst>
            <p14:sldId id="289"/>
            <p14:sldId id="314"/>
            <p14:sldId id="295"/>
            <p14:sldId id="293"/>
            <p14:sldId id="296"/>
            <p14:sldId id="294"/>
            <p14:sldId id="307"/>
            <p14:sldId id="309"/>
          </p14:sldIdLst>
        </p14:section>
        <p14:section name="Results and Performance" id="{030BF5DD-CB0E-4CD9-BF8E-55965677761B}">
          <p14:sldIdLst>
            <p14:sldId id="308"/>
            <p14:sldId id="315"/>
            <p14:sldId id="310"/>
            <p14:sldId id="313"/>
            <p14:sldId id="311"/>
            <p14:sldId id="297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C2C"/>
    <a:srgbClr val="2251FF"/>
    <a:srgbClr val="061F79"/>
    <a:srgbClr val="E8E8E8"/>
    <a:srgbClr val="057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46" autoAdjust="0"/>
    <p:restoredTop sz="94660"/>
  </p:normalViewPr>
  <p:slideViewPr>
    <p:cSldViewPr snapToGrid="0">
      <p:cViewPr varScale="1">
        <p:scale>
          <a:sx n="198" d="100"/>
          <a:sy n="198" d="100"/>
        </p:scale>
        <p:origin x="1116" y="1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9e91a60f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39e91a60f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D0CC303E-78CE-3DFE-003A-9A310513E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a67a0e974_0_57:notes">
            <a:extLst>
              <a:ext uri="{FF2B5EF4-FFF2-40B4-BE49-F238E27FC236}">
                <a16:creationId xmlns:a16="http://schemas.microsoft.com/office/drawing/2014/main" id="{F686D63E-8182-7985-9819-AFDCD4FE9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8a67a0e974_0_57:notes">
            <a:extLst>
              <a:ext uri="{FF2B5EF4-FFF2-40B4-BE49-F238E27FC236}">
                <a16:creationId xmlns:a16="http://schemas.microsoft.com/office/drawing/2014/main" id="{9BE73FED-2D0A-FB1A-2FC5-EA175F7176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818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6CF0E2FC-46D9-EE02-75D1-931701015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a67a0e974_0_57:notes">
            <a:extLst>
              <a:ext uri="{FF2B5EF4-FFF2-40B4-BE49-F238E27FC236}">
                <a16:creationId xmlns:a16="http://schemas.microsoft.com/office/drawing/2014/main" id="{C6821D82-9482-7462-77E2-7221BF07DE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8a67a0e974_0_57:notes">
            <a:extLst>
              <a:ext uri="{FF2B5EF4-FFF2-40B4-BE49-F238E27FC236}">
                <a16:creationId xmlns:a16="http://schemas.microsoft.com/office/drawing/2014/main" id="{FF6C55AF-FC00-4342-7804-4B3834753B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370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EF54D5ED-B17C-A454-D126-E97323A5B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a67a0e974_0_57:notes">
            <a:extLst>
              <a:ext uri="{FF2B5EF4-FFF2-40B4-BE49-F238E27FC236}">
                <a16:creationId xmlns:a16="http://schemas.microsoft.com/office/drawing/2014/main" id="{CC0B5B74-9E8D-D668-EF0B-3D2E08653A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8a67a0e974_0_57:notes">
            <a:extLst>
              <a:ext uri="{FF2B5EF4-FFF2-40B4-BE49-F238E27FC236}">
                <a16:creationId xmlns:a16="http://schemas.microsoft.com/office/drawing/2014/main" id="{C20D7CFF-2E0F-B120-71E0-2AE4298D14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080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99D92721-5B43-B712-4C23-7F82B008D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a67a0e974_0_57:notes">
            <a:extLst>
              <a:ext uri="{FF2B5EF4-FFF2-40B4-BE49-F238E27FC236}">
                <a16:creationId xmlns:a16="http://schemas.microsoft.com/office/drawing/2014/main" id="{554CCD0D-1941-B81B-1FD2-409E0B3EC6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8a67a0e974_0_57:notes">
            <a:extLst>
              <a:ext uri="{FF2B5EF4-FFF2-40B4-BE49-F238E27FC236}">
                <a16:creationId xmlns:a16="http://schemas.microsoft.com/office/drawing/2014/main" id="{9A147079-D18B-C1A3-C587-76457D20FC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319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2E74BC40-FB7C-CADD-60BF-AEDEA532F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a67a0e974_0_57:notes">
            <a:extLst>
              <a:ext uri="{FF2B5EF4-FFF2-40B4-BE49-F238E27FC236}">
                <a16:creationId xmlns:a16="http://schemas.microsoft.com/office/drawing/2014/main" id="{8A259F4D-FAE3-8788-99FA-74E2876A3B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8a67a0e974_0_57:notes">
            <a:extLst>
              <a:ext uri="{FF2B5EF4-FFF2-40B4-BE49-F238E27FC236}">
                <a16:creationId xmlns:a16="http://schemas.microsoft.com/office/drawing/2014/main" id="{5F70A23B-0493-B20E-4CEA-F4253EE73A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751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5AE0FE90-1A09-5533-FDFF-97045377E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a67a0e974_0_57:notes">
            <a:extLst>
              <a:ext uri="{FF2B5EF4-FFF2-40B4-BE49-F238E27FC236}">
                <a16:creationId xmlns:a16="http://schemas.microsoft.com/office/drawing/2014/main" id="{920DDCD3-041B-0F32-E0D5-9F07D6B9C8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8a67a0e974_0_57:notes">
            <a:extLst>
              <a:ext uri="{FF2B5EF4-FFF2-40B4-BE49-F238E27FC236}">
                <a16:creationId xmlns:a16="http://schemas.microsoft.com/office/drawing/2014/main" id="{793FA275-3B29-B7A2-78B0-F933AB5638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938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A68C11E8-B54F-C9AF-137E-894CF1FC1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a67a0e974_0_57:notes">
            <a:extLst>
              <a:ext uri="{FF2B5EF4-FFF2-40B4-BE49-F238E27FC236}">
                <a16:creationId xmlns:a16="http://schemas.microsoft.com/office/drawing/2014/main" id="{C1E4F46A-8E9F-0983-A331-4338595C19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8a67a0e974_0_57:notes">
            <a:extLst>
              <a:ext uri="{FF2B5EF4-FFF2-40B4-BE49-F238E27FC236}">
                <a16:creationId xmlns:a16="http://schemas.microsoft.com/office/drawing/2014/main" id="{BFBFFABB-548C-9525-6E29-FAD685B658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157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3C23BC5A-7813-CA92-AC76-54745CEF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a67a0e974_0_57:notes">
            <a:extLst>
              <a:ext uri="{FF2B5EF4-FFF2-40B4-BE49-F238E27FC236}">
                <a16:creationId xmlns:a16="http://schemas.microsoft.com/office/drawing/2014/main" id="{B8872097-2CF6-51AB-9E0E-7A598C9C13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8a67a0e974_0_57:notes">
            <a:extLst>
              <a:ext uri="{FF2B5EF4-FFF2-40B4-BE49-F238E27FC236}">
                <a16:creationId xmlns:a16="http://schemas.microsoft.com/office/drawing/2014/main" id="{C692CC6C-9FDD-A85A-389B-13B9CCE802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003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BAAB25A6-B4D9-0A26-5637-147B10E56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a67a0e974_0_57:notes">
            <a:extLst>
              <a:ext uri="{FF2B5EF4-FFF2-40B4-BE49-F238E27FC236}">
                <a16:creationId xmlns:a16="http://schemas.microsoft.com/office/drawing/2014/main" id="{59181410-FAD3-AAD2-2E94-0024DDB70D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8a67a0e974_0_57:notes">
            <a:extLst>
              <a:ext uri="{FF2B5EF4-FFF2-40B4-BE49-F238E27FC236}">
                <a16:creationId xmlns:a16="http://schemas.microsoft.com/office/drawing/2014/main" id="{45070835-95C2-0814-2EBF-EE70586DB7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057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A2D6E0C2-0873-BC86-ED0D-A5B901609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a67a0e974_0_57:notes">
            <a:extLst>
              <a:ext uri="{FF2B5EF4-FFF2-40B4-BE49-F238E27FC236}">
                <a16:creationId xmlns:a16="http://schemas.microsoft.com/office/drawing/2014/main" id="{04A1CD4A-B4EB-49CB-9396-0BDF715132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8a67a0e974_0_57:notes">
            <a:extLst>
              <a:ext uri="{FF2B5EF4-FFF2-40B4-BE49-F238E27FC236}">
                <a16:creationId xmlns:a16="http://schemas.microsoft.com/office/drawing/2014/main" id="{0E82513E-8E7C-07D1-E415-9CF18F98EA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948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a67a0e97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8a67a0e97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5D06A802-5E83-B312-38DC-C3BF9ABC8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a67a0e974_0_57:notes">
            <a:extLst>
              <a:ext uri="{FF2B5EF4-FFF2-40B4-BE49-F238E27FC236}">
                <a16:creationId xmlns:a16="http://schemas.microsoft.com/office/drawing/2014/main" id="{51B494B2-9712-ED57-7245-780F8982F2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8a67a0e974_0_57:notes">
            <a:extLst>
              <a:ext uri="{FF2B5EF4-FFF2-40B4-BE49-F238E27FC236}">
                <a16:creationId xmlns:a16="http://schemas.microsoft.com/office/drawing/2014/main" id="{FF978DDA-8030-14D6-099B-ABF75E7F6E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531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8a67a0e97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8a67a0e97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8a67a0e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8a67a0e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6307B74A-33DA-5CC0-7174-4C3D5F9E8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a67a0e974_0_57:notes">
            <a:extLst>
              <a:ext uri="{FF2B5EF4-FFF2-40B4-BE49-F238E27FC236}">
                <a16:creationId xmlns:a16="http://schemas.microsoft.com/office/drawing/2014/main" id="{DB9A4319-80DC-701D-E1E1-5F97560130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8a67a0e974_0_57:notes">
            <a:extLst>
              <a:ext uri="{FF2B5EF4-FFF2-40B4-BE49-F238E27FC236}">
                <a16:creationId xmlns:a16="http://schemas.microsoft.com/office/drawing/2014/main" id="{3D28F1F0-7038-340A-2467-48BA925F43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480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41EE5BB9-C62F-2896-E8D7-62865BA7C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a67a0e974_0_57:notes">
            <a:extLst>
              <a:ext uri="{FF2B5EF4-FFF2-40B4-BE49-F238E27FC236}">
                <a16:creationId xmlns:a16="http://schemas.microsoft.com/office/drawing/2014/main" id="{D61D2FBA-C7EF-BB8F-D856-55037D9099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8a67a0e974_0_57:notes">
            <a:extLst>
              <a:ext uri="{FF2B5EF4-FFF2-40B4-BE49-F238E27FC236}">
                <a16:creationId xmlns:a16="http://schemas.microsoft.com/office/drawing/2014/main" id="{A5A6970C-4B5A-F884-F7DC-D0EAF53EAF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469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EF1848B0-0BA5-A5CB-BA69-7909577AF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a67a0e974_0_57:notes">
            <a:extLst>
              <a:ext uri="{FF2B5EF4-FFF2-40B4-BE49-F238E27FC236}">
                <a16:creationId xmlns:a16="http://schemas.microsoft.com/office/drawing/2014/main" id="{EA9FD49A-87DD-6E6E-CB39-2DB3F1F28D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8a67a0e974_0_57:notes">
            <a:extLst>
              <a:ext uri="{FF2B5EF4-FFF2-40B4-BE49-F238E27FC236}">
                <a16:creationId xmlns:a16="http://schemas.microsoft.com/office/drawing/2014/main" id="{4C234795-567D-63B4-B387-56A53519A6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7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3FC31E97-CD4D-CAEF-280D-622191BFF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a67a0e974_0_57:notes">
            <a:extLst>
              <a:ext uri="{FF2B5EF4-FFF2-40B4-BE49-F238E27FC236}">
                <a16:creationId xmlns:a16="http://schemas.microsoft.com/office/drawing/2014/main" id="{17CC2F49-62F4-2D91-E60A-831A61F22B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8a67a0e974_0_57:notes">
            <a:extLst>
              <a:ext uri="{FF2B5EF4-FFF2-40B4-BE49-F238E27FC236}">
                <a16:creationId xmlns:a16="http://schemas.microsoft.com/office/drawing/2014/main" id="{E88A6792-FB15-8D59-F2B5-DD47D2E909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373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F67E35EF-0160-D6CA-FDCC-E0141E405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a67a0e974_0_57:notes">
            <a:extLst>
              <a:ext uri="{FF2B5EF4-FFF2-40B4-BE49-F238E27FC236}">
                <a16:creationId xmlns:a16="http://schemas.microsoft.com/office/drawing/2014/main" id="{17F940E3-FEE3-BC2D-8F9D-9F4BF6C5EE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8a67a0e974_0_57:notes">
            <a:extLst>
              <a:ext uri="{FF2B5EF4-FFF2-40B4-BE49-F238E27FC236}">
                <a16:creationId xmlns:a16="http://schemas.microsoft.com/office/drawing/2014/main" id="{6CDAA35E-DCD6-93B1-53C6-ECD0AF00ED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69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593F1F05-8FB8-C6A3-9762-4F1CDAA32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a67a0e974_0_57:notes">
            <a:extLst>
              <a:ext uri="{FF2B5EF4-FFF2-40B4-BE49-F238E27FC236}">
                <a16:creationId xmlns:a16="http://schemas.microsoft.com/office/drawing/2014/main" id="{45873F83-511C-3C45-4142-AA9F779160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8a67a0e974_0_57:notes">
            <a:extLst>
              <a:ext uri="{FF2B5EF4-FFF2-40B4-BE49-F238E27FC236}">
                <a16:creationId xmlns:a16="http://schemas.microsoft.com/office/drawing/2014/main" id="{47FD92E9-7E9E-1B87-60B8-BFD2395A96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769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944000" cy="4090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1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12.pn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LI3202/TechArena2025_EM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gen.li@tum.d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l="2869" t="3437" r="72663" b="4650"/>
          <a:stretch/>
        </p:blipFill>
        <p:spPr>
          <a:xfrm>
            <a:off x="8361000" y="281753"/>
            <a:ext cx="507904" cy="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288750" y="3902450"/>
            <a:ext cx="2566500" cy="534000"/>
          </a:xfrm>
          <a:prstGeom prst="rect">
            <a:avLst/>
          </a:prstGeom>
          <a:solidFill>
            <a:srgbClr val="E8E8E8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Final Demo Day</a:t>
            </a:r>
            <a:endParaRPr sz="18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121E3FE8-808F-E1B1-AF3E-6A565B96A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8FADDE62-D1A1-DCEA-CC8A-4F8EE50DF8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136" y="947394"/>
            <a:ext cx="8179727" cy="3899802"/>
          </a:xfrm>
          <a:prstGeom prst="rect">
            <a:avLst/>
          </a:prstGeom>
          <a:solidFill>
            <a:srgbClr val="E8E8E8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1600" b="1" dirty="0">
                <a:solidFill>
                  <a:srgbClr val="051C2C"/>
                </a:solidFill>
              </a:rPr>
              <a:t> </a:t>
            </a: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3E30A42A-874B-7556-C0F8-9C4BACB870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9563" y="208730"/>
            <a:ext cx="8424872" cy="67772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51C2C"/>
                </a:solidFill>
              </a:rPr>
              <a:t>Model and Implementation </a:t>
            </a:r>
            <a:br>
              <a:rPr lang="en-US" sz="2800" b="1" dirty="0">
                <a:solidFill>
                  <a:srgbClr val="2251FF"/>
                </a:solidFill>
              </a:rPr>
            </a:br>
            <a:r>
              <a:rPr lang="en-US" sz="1800" b="1" dirty="0">
                <a:solidFill>
                  <a:srgbClr val="2251FF"/>
                </a:solidFill>
              </a:rPr>
              <a:t>Three-Stage Model Architecture</a:t>
            </a:r>
            <a:endParaRPr lang="en-US" sz="2800" b="1" dirty="0">
              <a:solidFill>
                <a:srgbClr val="061F7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35F1E1-4665-78A5-64CB-6A2EC59BA232}"/>
              </a:ext>
            </a:extLst>
          </p:cNvPr>
          <p:cNvSpPr txBox="1"/>
          <p:nvPr/>
        </p:nvSpPr>
        <p:spPr>
          <a:xfrm>
            <a:off x="3472186" y="3115559"/>
            <a:ext cx="233563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50" dirty="0">
                <a:solidFill>
                  <a:srgbClr val="051C2C"/>
                </a:solidFill>
                <a:latin typeface="+mj-lt"/>
              </a:rPr>
              <a:t>BESS Physical Rules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>
                <a:solidFill>
                  <a:srgbClr val="051C2C"/>
                </a:solidFill>
                <a:latin typeface="+mj-lt"/>
              </a:rPr>
              <a:t>Market Rules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>
                <a:solidFill>
                  <a:srgbClr val="051C2C"/>
                </a:solidFill>
                <a:latin typeface="+mj-lt"/>
              </a:rPr>
              <a:t>Energy Balance</a:t>
            </a:r>
          </a:p>
          <a:p>
            <a:pPr marL="228600" indent="-228600">
              <a:buFont typeface="+mj-lt"/>
              <a:buAutoNum type="arabicPeriod"/>
            </a:pPr>
            <a:endParaRPr lang="en-US" sz="1050" dirty="0">
              <a:solidFill>
                <a:srgbClr val="051C2C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61;p14">
                <a:extLst>
                  <a:ext uri="{FF2B5EF4-FFF2-40B4-BE49-F238E27FC236}">
                    <a16:creationId xmlns:a16="http://schemas.microsoft.com/office/drawing/2014/main" id="{DC247271-DAA1-B7EF-A766-8EC0AEA823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48972" y="947394"/>
                <a:ext cx="2632076" cy="3899802"/>
              </a:xfrm>
              <a:prstGeom prst="rect">
                <a:avLst/>
              </a:prstGeom>
              <a:solidFill>
                <a:srgbClr val="E8E8E8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200" b="1" dirty="0">
                    <a:solidFill>
                      <a:srgbClr val="061F79"/>
                    </a:solidFill>
                    <a:latin typeface="+mj-lt"/>
                  </a:rPr>
                  <a:t>Model II: </a:t>
                </a:r>
                <a:br>
                  <a:rPr lang="en-US" sz="1200" b="1" dirty="0">
                    <a:solidFill>
                      <a:srgbClr val="061F79"/>
                    </a:solidFill>
                    <a:latin typeface="+mj-lt"/>
                  </a:rPr>
                </a:br>
                <a:r>
                  <a:rPr lang="en-US" sz="1200" b="1" dirty="0">
                    <a:solidFill>
                      <a:srgbClr val="061F79"/>
                    </a:solidFill>
                    <a:latin typeface="+mj-lt"/>
                  </a:rPr>
                  <a:t>Model I + Cyclic Aging</a:t>
                </a:r>
                <a:br>
                  <a:rPr lang="en-US" sz="800" b="1" dirty="0">
                    <a:solidFill>
                      <a:srgbClr val="051C2C"/>
                    </a:solidFill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sz="1200" i="1" smtClean="0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fName>
                        <m:e>
                          <m:r>
                            <a:rPr lang="en-US" sz="1200" b="0" i="1" smtClean="0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𝑅𝑒𝑣𝑒𝑛𝑢𝑒</m:t>
                          </m:r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  <m:t>𝑐𝑦𝑐𝑙𝑖𝑐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br>
                  <a:rPr lang="ar-AE" sz="1200" i="1" dirty="0">
                    <a:solidFill>
                      <a:srgbClr val="051C2C"/>
                    </a:solidFill>
                    <a:latin typeface="+mj-lt"/>
                  </a:rPr>
                </a:br>
                <a:endParaRPr lang="en-US" sz="800" i="1" dirty="0">
                  <a:solidFill>
                    <a:srgbClr val="051C2C"/>
                  </a:solidFill>
                  <a:latin typeface="+mj-lt"/>
                </a:endParaRPr>
              </a:p>
              <a:p>
                <a:pPr algn="ctr">
                  <a:spcAft>
                    <a:spcPts val="1200"/>
                  </a:spcAft>
                </a:pPr>
                <a:endParaRPr lang="en-US" sz="800" dirty="0">
                  <a:solidFill>
                    <a:srgbClr val="051C2C"/>
                  </a:solidFill>
                  <a:latin typeface="+mj-lt"/>
                </a:endParaRPr>
              </a:p>
              <a:p>
                <a:pPr>
                  <a:spcAft>
                    <a:spcPts val="1200"/>
                  </a:spcAft>
                </a:pPr>
                <a:endParaRPr lang="en-US" sz="800" dirty="0">
                  <a:solidFill>
                    <a:srgbClr val="051C2C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Google Shape;61;p14">
                <a:extLst>
                  <a:ext uri="{FF2B5EF4-FFF2-40B4-BE49-F238E27FC236}">
                    <a16:creationId xmlns:a16="http://schemas.microsoft.com/office/drawing/2014/main" id="{DC247271-DAA1-B7EF-A766-8EC0AEA82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972" y="947394"/>
                <a:ext cx="2632076" cy="38998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5B484873-0B2E-D7E3-55E7-BF672D2CC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700" y="1675280"/>
            <a:ext cx="2308600" cy="16565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6A9184-9203-7E54-EF20-09A046F6A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700" y="3286959"/>
            <a:ext cx="2308600" cy="15154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6525B9-C916-D78A-C2D4-36C1962AC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058" y="1797335"/>
            <a:ext cx="2550560" cy="12525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7F8850-3C4C-7FAF-2904-6EC57A795E34}"/>
              </a:ext>
            </a:extLst>
          </p:cNvPr>
          <p:cNvSpPr txBox="1"/>
          <p:nvPr/>
        </p:nvSpPr>
        <p:spPr>
          <a:xfrm>
            <a:off x="1350626" y="2192781"/>
            <a:ext cx="1512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2251FF"/>
                </a:solidFill>
                <a:latin typeface="+mj-lt"/>
              </a:rPr>
              <a:t>(CST-ii-1)</a:t>
            </a:r>
            <a:r>
              <a:rPr lang="en-US" sz="800" dirty="0">
                <a:solidFill>
                  <a:srgbClr val="2251FF"/>
                </a:solidFill>
                <a:latin typeface="+mj-lt"/>
              </a:rPr>
              <a:t> </a:t>
            </a:r>
            <a:br>
              <a:rPr lang="en-US" sz="1050" dirty="0">
                <a:solidFill>
                  <a:srgbClr val="2251FF"/>
                </a:solidFill>
                <a:latin typeface="+mj-lt"/>
              </a:rPr>
            </a:br>
            <a:r>
              <a:rPr lang="en-US" sz="800" b="1" i="0" dirty="0">
                <a:solidFill>
                  <a:srgbClr val="2251FF"/>
                </a:solidFill>
                <a:latin typeface="+mj-lt"/>
              </a:rPr>
              <a:t>Degradation-Aware</a:t>
            </a:r>
            <a:r>
              <a:rPr lang="en-US" sz="800" i="0" dirty="0">
                <a:solidFill>
                  <a:srgbClr val="2251FF"/>
                </a:solidFill>
                <a:latin typeface="+mj-lt"/>
              </a:rPr>
              <a:t> SOC Dynamics</a:t>
            </a:r>
            <a:endParaRPr lang="en-US" sz="800" dirty="0">
              <a:solidFill>
                <a:srgbClr val="2251FF"/>
              </a:solidFill>
              <a:latin typeface="+mj-l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DBC9E1C-D91C-8D89-287B-4B0884D07A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047" y="3302835"/>
            <a:ext cx="2622552" cy="4404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E9DEFC7-BF34-3DE6-4E64-CA52A30F2CA5}"/>
              </a:ext>
            </a:extLst>
          </p:cNvPr>
          <p:cNvSpPr txBox="1"/>
          <p:nvPr/>
        </p:nvSpPr>
        <p:spPr>
          <a:xfrm>
            <a:off x="1548414" y="3524335"/>
            <a:ext cx="1285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2251FF"/>
                </a:solidFill>
                <a:latin typeface="+mj-lt"/>
              </a:rPr>
              <a:t>(CST-ii-2)</a:t>
            </a:r>
            <a:r>
              <a:rPr lang="en-US" sz="700" dirty="0">
                <a:solidFill>
                  <a:srgbClr val="2251FF"/>
                </a:solidFill>
                <a:latin typeface="+mj-lt"/>
              </a:rPr>
              <a:t> </a:t>
            </a:r>
            <a:br>
              <a:rPr lang="en-US" sz="1000" dirty="0">
                <a:solidFill>
                  <a:srgbClr val="2251FF"/>
                </a:solidFill>
                <a:latin typeface="+mj-lt"/>
              </a:rPr>
            </a:br>
            <a:r>
              <a:rPr lang="en-US" sz="700" i="0" dirty="0">
                <a:solidFill>
                  <a:srgbClr val="2251FF"/>
                </a:solidFill>
                <a:latin typeface="+mj-lt"/>
              </a:rPr>
              <a:t>SOC &amp; Segment Limits </a:t>
            </a:r>
            <a:endParaRPr lang="en-US" sz="700" dirty="0">
              <a:solidFill>
                <a:srgbClr val="2251FF"/>
              </a:solidFill>
              <a:latin typeface="+mj-lt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C426BAD-27A8-3BA5-26AB-C1DCEB5DA9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985" y="3909217"/>
            <a:ext cx="2394127" cy="3853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2941683-C94D-3437-C10B-32532B394E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985" y="4266022"/>
            <a:ext cx="2394127" cy="28750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21ECCF6-5D99-9CA9-5244-2B16D6EA2DFC}"/>
              </a:ext>
            </a:extLst>
          </p:cNvPr>
          <p:cNvSpPr txBox="1"/>
          <p:nvPr/>
        </p:nvSpPr>
        <p:spPr>
          <a:xfrm>
            <a:off x="1305125" y="4464155"/>
            <a:ext cx="17723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2251FF"/>
                </a:solidFill>
                <a:latin typeface="+mj-lt"/>
              </a:rPr>
              <a:t>(CST-ii-3)  </a:t>
            </a:r>
          </a:p>
          <a:p>
            <a:r>
              <a:rPr lang="en-US" sz="600" dirty="0">
                <a:solidFill>
                  <a:srgbClr val="2251FF"/>
                </a:solidFill>
                <a:latin typeface="+mj-lt"/>
              </a:rPr>
              <a:t>Require BESS energy is stored sequentially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8B1CB97-516E-12A1-37F5-83B13006A46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8470" t="39907"/>
          <a:stretch>
            <a:fillRect/>
          </a:stretch>
        </p:blipFill>
        <p:spPr>
          <a:xfrm>
            <a:off x="6397264" y="1146175"/>
            <a:ext cx="1748382" cy="3951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0A28C9E-173F-8606-6FCE-2F2208C66CF4}"/>
              </a:ext>
            </a:extLst>
          </p:cNvPr>
          <p:cNvSpPr txBox="1"/>
          <p:nvPr/>
        </p:nvSpPr>
        <p:spPr>
          <a:xfrm>
            <a:off x="6631413" y="1516763"/>
            <a:ext cx="1772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2251FF"/>
                </a:solidFill>
                <a:latin typeface="+mj-lt"/>
              </a:rPr>
              <a:t>(CST-ii-4)  </a:t>
            </a:r>
          </a:p>
          <a:p>
            <a:r>
              <a:rPr lang="en-US" sz="600" dirty="0">
                <a:solidFill>
                  <a:srgbClr val="2251FF"/>
                </a:solidFill>
                <a:latin typeface="+mj-lt"/>
              </a:rPr>
              <a:t>Require BESS energy (dis-)charge sequentially to BESS segments.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582BD4B-A795-0A75-D7A9-95442A5D2B6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5877"/>
          <a:stretch>
            <a:fillRect/>
          </a:stretch>
        </p:blipFill>
        <p:spPr>
          <a:xfrm>
            <a:off x="568058" y="1084585"/>
            <a:ext cx="2416559" cy="54654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0AC923E-8FBC-9BFB-96C3-CF1F460C9CA4}"/>
              </a:ext>
            </a:extLst>
          </p:cNvPr>
          <p:cNvSpPr txBox="1"/>
          <p:nvPr/>
        </p:nvSpPr>
        <p:spPr>
          <a:xfrm>
            <a:off x="1750940" y="1449656"/>
            <a:ext cx="15120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2251FF"/>
                </a:solidFill>
                <a:latin typeface="+mj-lt"/>
              </a:rPr>
              <a:t>(CST-ii-1)</a:t>
            </a:r>
            <a:r>
              <a:rPr lang="en-US" sz="800" dirty="0">
                <a:solidFill>
                  <a:srgbClr val="2251FF"/>
                </a:solidFill>
                <a:latin typeface="+mj-lt"/>
              </a:rPr>
              <a:t> </a:t>
            </a:r>
            <a:br>
              <a:rPr lang="en-US" sz="1050" dirty="0">
                <a:solidFill>
                  <a:srgbClr val="2251FF"/>
                </a:solidFill>
                <a:latin typeface="+mj-lt"/>
              </a:rPr>
            </a:br>
            <a:r>
              <a:rPr lang="en-US" sz="800" b="1" i="0" dirty="0">
                <a:solidFill>
                  <a:srgbClr val="2251FF"/>
                </a:solidFill>
                <a:latin typeface="+mj-lt"/>
              </a:rPr>
              <a:t>Cyclic Aging Cost</a:t>
            </a:r>
            <a:endParaRPr lang="en-US" sz="800" dirty="0">
              <a:solidFill>
                <a:srgbClr val="2251FF"/>
              </a:solidFill>
              <a:latin typeface="+mj-lt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DFA1A00-E70D-736F-F469-5EC9D681899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2732"/>
          <a:stretch>
            <a:fillRect/>
          </a:stretch>
        </p:blipFill>
        <p:spPr>
          <a:xfrm>
            <a:off x="6011402" y="2053891"/>
            <a:ext cx="2621176" cy="91493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A2BD164-5A3E-7805-5BAD-C73E8A7350D3}"/>
              </a:ext>
            </a:extLst>
          </p:cNvPr>
          <p:cNvSpPr txBox="1"/>
          <p:nvPr/>
        </p:nvSpPr>
        <p:spPr>
          <a:xfrm>
            <a:off x="6112998" y="2682529"/>
            <a:ext cx="8000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2251FF"/>
                </a:solidFill>
                <a:latin typeface="+mj-lt"/>
              </a:rPr>
              <a:t>(CST-ii-5) Min/Max Bounds</a:t>
            </a:r>
            <a:endParaRPr lang="en-US" sz="700" dirty="0">
              <a:solidFill>
                <a:srgbClr val="2251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4130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30E36B09-35FD-0673-CB3F-2D234E426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362A5C1E-90B5-7E49-9C95-059AA785D2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136" y="947394"/>
            <a:ext cx="8179727" cy="3899802"/>
          </a:xfrm>
          <a:prstGeom prst="rect">
            <a:avLst/>
          </a:prstGeom>
          <a:solidFill>
            <a:srgbClr val="E8E8E8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1600" b="1" dirty="0">
                <a:solidFill>
                  <a:srgbClr val="051C2C"/>
                </a:solidFill>
              </a:rPr>
              <a:t> </a:t>
            </a: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129146F7-2128-55CA-0ABC-E8345235D2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9563" y="208730"/>
            <a:ext cx="8424872" cy="67772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51C2C"/>
                </a:solidFill>
              </a:rPr>
              <a:t>Model and Implementation </a:t>
            </a:r>
            <a:br>
              <a:rPr lang="en-US" sz="2800" b="1" dirty="0">
                <a:solidFill>
                  <a:srgbClr val="2251FF"/>
                </a:solidFill>
              </a:rPr>
            </a:br>
            <a:r>
              <a:rPr lang="en-US" sz="1800" b="1" dirty="0">
                <a:solidFill>
                  <a:srgbClr val="2251FF"/>
                </a:solidFill>
              </a:rPr>
              <a:t>Three-Stage Model Architecture</a:t>
            </a:r>
            <a:endParaRPr lang="en-US" sz="2800" b="1" dirty="0">
              <a:solidFill>
                <a:srgbClr val="061F79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B6A245-AACD-09FE-53B1-2A8C3549B572}"/>
              </a:ext>
            </a:extLst>
          </p:cNvPr>
          <p:cNvSpPr txBox="1"/>
          <p:nvPr/>
        </p:nvSpPr>
        <p:spPr>
          <a:xfrm>
            <a:off x="3472186" y="3115559"/>
            <a:ext cx="233563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50" dirty="0">
                <a:solidFill>
                  <a:srgbClr val="051C2C"/>
                </a:solidFill>
                <a:latin typeface="+mj-lt"/>
              </a:rPr>
              <a:t>BESS Physical Rules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>
                <a:solidFill>
                  <a:srgbClr val="051C2C"/>
                </a:solidFill>
                <a:latin typeface="+mj-lt"/>
              </a:rPr>
              <a:t>Market Rules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>
                <a:solidFill>
                  <a:srgbClr val="051C2C"/>
                </a:solidFill>
                <a:latin typeface="+mj-lt"/>
              </a:rPr>
              <a:t>Energy Balance</a:t>
            </a:r>
          </a:p>
          <a:p>
            <a:pPr marL="228600" indent="-228600">
              <a:buFont typeface="+mj-lt"/>
              <a:buAutoNum type="arabicPeriod"/>
            </a:pPr>
            <a:endParaRPr lang="en-US" sz="1050" dirty="0">
              <a:solidFill>
                <a:srgbClr val="051C2C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61;p14">
                <a:extLst>
                  <a:ext uri="{FF2B5EF4-FFF2-40B4-BE49-F238E27FC236}">
                    <a16:creationId xmlns:a16="http://schemas.microsoft.com/office/drawing/2014/main" id="{F70383AA-793F-18FB-7646-92BBD21166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5461" y="947394"/>
                <a:ext cx="2632076" cy="3899802"/>
              </a:xfrm>
              <a:prstGeom prst="rect">
                <a:avLst/>
              </a:prstGeom>
              <a:solidFill>
                <a:srgbClr val="E8E8E8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200" b="1" dirty="0">
                    <a:solidFill>
                      <a:srgbClr val="061F79"/>
                    </a:solidFill>
                    <a:latin typeface="+mj-lt"/>
                  </a:rPr>
                  <a:t>Model III: </a:t>
                </a:r>
                <a:br>
                  <a:rPr lang="en-US" sz="1200" b="1" dirty="0">
                    <a:solidFill>
                      <a:srgbClr val="061F79"/>
                    </a:solidFill>
                    <a:latin typeface="+mj-lt"/>
                  </a:rPr>
                </a:br>
                <a:r>
                  <a:rPr lang="en-US" sz="1200" b="1" dirty="0">
                    <a:solidFill>
                      <a:srgbClr val="061F79"/>
                    </a:solidFill>
                    <a:latin typeface="+mj-lt"/>
                  </a:rPr>
                  <a:t>Model II + Calendar Aging</a:t>
                </a:r>
                <a:br>
                  <a:rPr lang="en-US" sz="1050" b="1" dirty="0">
                    <a:solidFill>
                      <a:srgbClr val="051C2C"/>
                    </a:solidFill>
                    <a:latin typeface="+mj-lt"/>
                  </a:rPr>
                </a:br>
                <a:br>
                  <a:rPr lang="en-US" sz="800" b="1" dirty="0">
                    <a:solidFill>
                      <a:srgbClr val="051C2C"/>
                    </a:solidFill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sz="1200" i="1" smtClean="0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fName>
                        <m:e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𝑅𝑒𝑣𝑒𝑛𝑢𝑒</m:t>
                          </m:r>
                        </m:e>
                      </m:func>
                      <m:r>
                        <a:rPr lang="en-US" sz="1200" i="1">
                          <a:solidFill>
                            <a:srgbClr val="2251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i="1">
                          <a:solidFill>
                            <a:srgbClr val="2251FF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200" i="1">
                          <a:solidFill>
                            <a:srgbClr val="2251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𝑐𝑦𝑐𝑙𝑖𝑐</m:t>
                          </m:r>
                        </m:sub>
                      </m:sSub>
                      <m:r>
                        <a:rPr lang="en-US" sz="1200" i="1">
                          <a:solidFill>
                            <a:srgbClr val="2251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𝑐𝑎𝑙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dirty="0">
                          <a:solidFill>
                            <a:srgbClr val="2251FF"/>
                          </a:solidFill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rgbClr val="2251FF"/>
                  </a:solidFill>
                  <a:latin typeface="+mj-lt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1200" i="1" dirty="0" err="1">
                    <a:solidFill>
                      <a:srgbClr val="2251FF"/>
                    </a:solidFill>
                    <a:latin typeface="+mj-lt"/>
                  </a:rPr>
                  <a:t>s.t.</a:t>
                </a:r>
                <a:br>
                  <a:rPr lang="ar-AE" sz="1200" i="1" dirty="0">
                    <a:solidFill>
                      <a:srgbClr val="051C2C"/>
                    </a:solidFill>
                    <a:latin typeface="+mj-lt"/>
                  </a:rPr>
                </a:br>
                <a:endParaRPr lang="en-US" sz="800" i="1" dirty="0">
                  <a:solidFill>
                    <a:srgbClr val="051C2C"/>
                  </a:solidFill>
                  <a:latin typeface="+mj-lt"/>
                </a:endParaRPr>
              </a:p>
              <a:p>
                <a:pPr algn="ctr">
                  <a:spcAft>
                    <a:spcPts val="1200"/>
                  </a:spcAft>
                </a:pPr>
                <a:endParaRPr lang="en-US" sz="800" dirty="0">
                  <a:solidFill>
                    <a:srgbClr val="051C2C"/>
                  </a:solidFill>
                  <a:latin typeface="+mj-lt"/>
                </a:endParaRPr>
              </a:p>
              <a:p>
                <a:pPr>
                  <a:spcAft>
                    <a:spcPts val="1200"/>
                  </a:spcAft>
                </a:pPr>
                <a:endParaRPr lang="en-US" sz="800" dirty="0">
                  <a:solidFill>
                    <a:srgbClr val="051C2C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Google Shape;61;p14">
                <a:extLst>
                  <a:ext uri="{FF2B5EF4-FFF2-40B4-BE49-F238E27FC236}">
                    <a16:creationId xmlns:a16="http://schemas.microsoft.com/office/drawing/2014/main" id="{F70383AA-793F-18FB-7646-92BBD2116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461" y="947394"/>
                <a:ext cx="2632076" cy="38998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33C01955-FCCA-B225-57CE-2EB390B5712C}"/>
              </a:ext>
            </a:extLst>
          </p:cNvPr>
          <p:cNvSpPr txBox="1"/>
          <p:nvPr/>
        </p:nvSpPr>
        <p:spPr>
          <a:xfrm>
            <a:off x="6238675" y="3115559"/>
            <a:ext cx="2335631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50" dirty="0">
                <a:solidFill>
                  <a:srgbClr val="051C2C"/>
                </a:solidFill>
                <a:latin typeface="+mj-lt"/>
              </a:rPr>
              <a:t>Model II constraints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 err="1">
                <a:solidFill>
                  <a:srgbClr val="051C2C"/>
                </a:solidFill>
                <a:latin typeface="+mj-lt"/>
              </a:rPr>
              <a:t>Calender</a:t>
            </a:r>
            <a:r>
              <a:rPr lang="en-US" sz="1050" dirty="0">
                <a:solidFill>
                  <a:srgbClr val="051C2C"/>
                </a:solidFill>
                <a:latin typeface="+mj-lt"/>
              </a:rPr>
              <a:t> Aging Constraints</a:t>
            </a:r>
          </a:p>
          <a:p>
            <a:pPr marL="228600" indent="-228600">
              <a:buFont typeface="+mj-lt"/>
              <a:buAutoNum type="arabicPeriod"/>
            </a:pPr>
            <a:endParaRPr lang="en-US" sz="1050" dirty="0">
              <a:solidFill>
                <a:srgbClr val="051C2C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61;p14">
                <a:extLst>
                  <a:ext uri="{FF2B5EF4-FFF2-40B4-BE49-F238E27FC236}">
                    <a16:creationId xmlns:a16="http://schemas.microsoft.com/office/drawing/2014/main" id="{DA2C35D8-FCF7-F90B-BBD6-AF01D8174E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48972" y="947394"/>
                <a:ext cx="2632076" cy="3899802"/>
              </a:xfrm>
              <a:prstGeom prst="rect">
                <a:avLst/>
              </a:prstGeom>
              <a:solidFill>
                <a:srgbClr val="E8E8E8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200" b="1" dirty="0">
                    <a:solidFill>
                      <a:srgbClr val="061F79"/>
                    </a:solidFill>
                    <a:latin typeface="+mj-lt"/>
                  </a:rPr>
                  <a:t>Model II: </a:t>
                </a:r>
                <a:br>
                  <a:rPr lang="en-US" sz="1200" b="1" dirty="0">
                    <a:solidFill>
                      <a:srgbClr val="061F79"/>
                    </a:solidFill>
                    <a:latin typeface="+mj-lt"/>
                  </a:rPr>
                </a:br>
                <a:r>
                  <a:rPr lang="en-US" sz="1200" b="1" dirty="0">
                    <a:solidFill>
                      <a:srgbClr val="061F79"/>
                    </a:solidFill>
                    <a:latin typeface="+mj-lt"/>
                  </a:rPr>
                  <a:t>Model I + Cyclic Aging</a:t>
                </a:r>
                <a:br>
                  <a:rPr lang="en-US" sz="1050" b="1" dirty="0">
                    <a:solidFill>
                      <a:srgbClr val="051C2C"/>
                    </a:solidFill>
                    <a:latin typeface="+mj-lt"/>
                  </a:rPr>
                </a:br>
                <a:br>
                  <a:rPr lang="en-US" sz="800" b="1" dirty="0">
                    <a:solidFill>
                      <a:srgbClr val="051C2C"/>
                    </a:solidFill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sz="1200" i="1" smtClean="0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fName>
                        <m:e>
                          <m:r>
                            <a:rPr lang="en-US" sz="1200" b="0" i="1" smtClean="0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𝑅𝑒𝑣𝑒𝑛𝑢𝑒</m:t>
                          </m:r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  <m:t>𝑐𝑦𝑐𝑙𝑖𝑐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1200" i="1" dirty="0">
                  <a:solidFill>
                    <a:srgbClr val="2251FF"/>
                  </a:solidFill>
                  <a:latin typeface="+mj-lt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1200" i="1" dirty="0">
                    <a:solidFill>
                      <a:srgbClr val="2251FF"/>
                    </a:solidFill>
                    <a:latin typeface="+mj-lt"/>
                  </a:rPr>
                  <a:t> </a:t>
                </a:r>
                <a:r>
                  <a:rPr lang="en-US" sz="1200" i="1" dirty="0" err="1">
                    <a:solidFill>
                      <a:srgbClr val="2251FF"/>
                    </a:solidFill>
                    <a:latin typeface="+mj-lt"/>
                  </a:rPr>
                  <a:t>s.t.</a:t>
                </a:r>
                <a:br>
                  <a:rPr lang="ar-AE" sz="1200" i="1" dirty="0">
                    <a:solidFill>
                      <a:srgbClr val="051C2C"/>
                    </a:solidFill>
                    <a:latin typeface="+mj-lt"/>
                  </a:rPr>
                </a:br>
                <a:endParaRPr lang="en-US" sz="800" i="1" dirty="0">
                  <a:solidFill>
                    <a:srgbClr val="051C2C"/>
                  </a:solidFill>
                  <a:latin typeface="+mj-lt"/>
                </a:endParaRPr>
              </a:p>
              <a:p>
                <a:pPr algn="ctr">
                  <a:spcAft>
                    <a:spcPts val="1200"/>
                  </a:spcAft>
                </a:pPr>
                <a:endParaRPr lang="en-US" sz="800" dirty="0">
                  <a:solidFill>
                    <a:srgbClr val="051C2C"/>
                  </a:solidFill>
                  <a:latin typeface="+mj-lt"/>
                </a:endParaRPr>
              </a:p>
              <a:p>
                <a:pPr>
                  <a:spcAft>
                    <a:spcPts val="1200"/>
                  </a:spcAft>
                </a:pPr>
                <a:endParaRPr lang="en-US" sz="800" dirty="0">
                  <a:solidFill>
                    <a:srgbClr val="051C2C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Google Shape;61;p14">
                <a:extLst>
                  <a:ext uri="{FF2B5EF4-FFF2-40B4-BE49-F238E27FC236}">
                    <a16:creationId xmlns:a16="http://schemas.microsoft.com/office/drawing/2014/main" id="{DA2C35D8-FCF7-F90B-BBD6-AF01D8174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972" y="947394"/>
                <a:ext cx="2632076" cy="3899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FB04115-5B82-8FD6-5687-3D4E40F93FD7}"/>
              </a:ext>
            </a:extLst>
          </p:cNvPr>
          <p:cNvSpPr txBox="1"/>
          <p:nvPr/>
        </p:nvSpPr>
        <p:spPr>
          <a:xfrm>
            <a:off x="3457860" y="3115559"/>
            <a:ext cx="2335631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50" dirty="0">
                <a:solidFill>
                  <a:srgbClr val="051C2C"/>
                </a:solidFill>
                <a:latin typeface="+mj-lt"/>
              </a:rPr>
              <a:t>Model I constraints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>
                <a:solidFill>
                  <a:srgbClr val="051C2C"/>
                </a:solidFill>
                <a:latin typeface="+mj-lt"/>
              </a:rPr>
              <a:t>Cyclic Aging Constraints</a:t>
            </a:r>
          </a:p>
          <a:p>
            <a:pPr marL="228600" indent="-228600">
              <a:buFont typeface="+mj-lt"/>
              <a:buAutoNum type="arabicPeriod"/>
            </a:pPr>
            <a:endParaRPr lang="en-US" sz="1050" dirty="0">
              <a:solidFill>
                <a:srgbClr val="051C2C"/>
              </a:solidFill>
              <a:latin typeface="+mj-lt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A887A51-804B-C2B5-ED99-2E60744F6E54}"/>
              </a:ext>
            </a:extLst>
          </p:cNvPr>
          <p:cNvSpPr/>
          <p:nvPr/>
        </p:nvSpPr>
        <p:spPr>
          <a:xfrm>
            <a:off x="5815655" y="2422689"/>
            <a:ext cx="334651" cy="692870"/>
          </a:xfrm>
          <a:prstGeom prst="rightArrow">
            <a:avLst/>
          </a:prstGeom>
          <a:solidFill>
            <a:srgbClr val="2251FF"/>
          </a:solidFill>
          <a:ln>
            <a:solidFill>
              <a:srgbClr val="061F79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8E8E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192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61E57A84-1914-943D-B482-37B021E46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39DDE484-8939-6FD1-EA8D-84FEDF2896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136" y="947394"/>
            <a:ext cx="8179727" cy="3899802"/>
          </a:xfrm>
          <a:prstGeom prst="rect">
            <a:avLst/>
          </a:prstGeom>
          <a:solidFill>
            <a:srgbClr val="E8E8E8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1600" b="1" dirty="0">
                <a:solidFill>
                  <a:srgbClr val="051C2C"/>
                </a:solidFill>
              </a:rPr>
              <a:t> </a:t>
            </a: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D6127D40-BFCD-FF33-E4C7-AA204A81A2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9563" y="208730"/>
            <a:ext cx="8424872" cy="67772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51C2C"/>
                </a:solidFill>
              </a:rPr>
              <a:t>Model and Implementation </a:t>
            </a:r>
            <a:br>
              <a:rPr lang="en-US" sz="2800" b="1" dirty="0">
                <a:solidFill>
                  <a:srgbClr val="2251FF"/>
                </a:solidFill>
              </a:rPr>
            </a:br>
            <a:r>
              <a:rPr lang="en-US" sz="1800" b="1" dirty="0">
                <a:solidFill>
                  <a:srgbClr val="2251FF"/>
                </a:solidFill>
              </a:rPr>
              <a:t>Three-Stage Model Architecture</a:t>
            </a:r>
            <a:endParaRPr lang="en-US" sz="2800" b="1" dirty="0">
              <a:solidFill>
                <a:srgbClr val="061F7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61;p14">
                <a:extLst>
                  <a:ext uri="{FF2B5EF4-FFF2-40B4-BE49-F238E27FC236}">
                    <a16:creationId xmlns:a16="http://schemas.microsoft.com/office/drawing/2014/main" id="{95FFBDCF-8FA2-E992-DE4B-85DB46E17B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5461" y="947394"/>
                <a:ext cx="2632076" cy="3899802"/>
              </a:xfrm>
              <a:prstGeom prst="rect">
                <a:avLst/>
              </a:prstGeom>
              <a:solidFill>
                <a:srgbClr val="E8E8E8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200" b="1" dirty="0">
                    <a:solidFill>
                      <a:srgbClr val="061F79"/>
                    </a:solidFill>
                    <a:latin typeface="+mj-lt"/>
                  </a:rPr>
                  <a:t>Model III: </a:t>
                </a:r>
                <a:br>
                  <a:rPr lang="en-US" sz="1200" b="1" dirty="0">
                    <a:solidFill>
                      <a:srgbClr val="061F79"/>
                    </a:solidFill>
                    <a:latin typeface="+mj-lt"/>
                  </a:rPr>
                </a:br>
                <a:r>
                  <a:rPr lang="en-US" sz="1200" b="1" dirty="0">
                    <a:solidFill>
                      <a:srgbClr val="061F79"/>
                    </a:solidFill>
                    <a:latin typeface="+mj-lt"/>
                  </a:rPr>
                  <a:t>Model II + Calendar Aging</a:t>
                </a:r>
                <a:br>
                  <a:rPr lang="en-US" sz="800" b="1" dirty="0">
                    <a:solidFill>
                      <a:srgbClr val="051C2C"/>
                    </a:solidFill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sz="1200" i="1" smtClean="0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fName>
                        <m:e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𝑅𝑒𝑣𝑒𝑛𝑢𝑒</m:t>
                          </m:r>
                        </m:e>
                      </m:func>
                      <m:r>
                        <a:rPr lang="en-US" sz="1200" i="1">
                          <a:solidFill>
                            <a:srgbClr val="2251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i="1">
                          <a:solidFill>
                            <a:srgbClr val="2251FF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200" i="1">
                          <a:solidFill>
                            <a:srgbClr val="2251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𝑐𝑦𝑐𝑙𝑖𝑐</m:t>
                          </m:r>
                        </m:sub>
                      </m:sSub>
                      <m:r>
                        <a:rPr lang="en-US" sz="1200" i="1">
                          <a:solidFill>
                            <a:srgbClr val="2251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𝑐𝑎𝑙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dirty="0">
                          <a:solidFill>
                            <a:srgbClr val="2251FF"/>
                          </a:solidFill>
                        </a:rPr>
                        <m:t>)</m:t>
                      </m:r>
                    </m:oMath>
                  </m:oMathPara>
                </a14:m>
                <a:br>
                  <a:rPr lang="ar-AE" sz="1200" i="1" dirty="0">
                    <a:solidFill>
                      <a:srgbClr val="051C2C"/>
                    </a:solidFill>
                    <a:latin typeface="+mj-lt"/>
                  </a:rPr>
                </a:br>
                <a:endParaRPr lang="en-US" sz="800" i="1" dirty="0">
                  <a:solidFill>
                    <a:srgbClr val="051C2C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Google Shape;61;p14">
                <a:extLst>
                  <a:ext uri="{FF2B5EF4-FFF2-40B4-BE49-F238E27FC236}">
                    <a16:creationId xmlns:a16="http://schemas.microsoft.com/office/drawing/2014/main" id="{95FFBDCF-8FA2-E992-DE4B-85DB46E17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461" y="947394"/>
                <a:ext cx="2632076" cy="38998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1F3F896-F942-B2B0-84F9-C461A49AA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341" y="1627655"/>
            <a:ext cx="2308600" cy="16565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330AB9-9F9B-6529-6A7B-3EB5B6E1E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341" y="3239334"/>
            <a:ext cx="2308600" cy="15154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F75D07-96C7-C3A1-1143-837CDE659378}"/>
              </a:ext>
            </a:extLst>
          </p:cNvPr>
          <p:cNvSpPr txBox="1"/>
          <p:nvPr/>
        </p:nvSpPr>
        <p:spPr>
          <a:xfrm>
            <a:off x="539059" y="980972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2251FF"/>
                </a:solidFill>
              </a:rPr>
              <a:t>Model Components: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9C8E9E-2582-D6E4-DA88-A4D0EDF70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433" y="1308772"/>
            <a:ext cx="1690561" cy="44315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F78CCC5-A43D-F65B-8837-10FDBE8A92DB}"/>
              </a:ext>
            </a:extLst>
          </p:cNvPr>
          <p:cNvSpPr txBox="1"/>
          <p:nvPr/>
        </p:nvSpPr>
        <p:spPr>
          <a:xfrm>
            <a:off x="1483145" y="1587251"/>
            <a:ext cx="198960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2251FF"/>
                </a:solidFill>
                <a:latin typeface="+mj-lt"/>
              </a:rPr>
              <a:t>Calendar Aging Cost</a:t>
            </a:r>
            <a:endParaRPr lang="en-US" sz="800" dirty="0">
              <a:solidFill>
                <a:srgbClr val="2251FF"/>
              </a:solidFill>
              <a:latin typeface="+mj-lt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A4812EF-6C10-4122-B19E-DF7B14E5A5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999" y="1897828"/>
            <a:ext cx="1852602" cy="139178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620560F-C9BB-3B6C-1071-94A102BD74EA}"/>
              </a:ext>
            </a:extLst>
          </p:cNvPr>
          <p:cNvSpPr txBox="1"/>
          <p:nvPr/>
        </p:nvSpPr>
        <p:spPr>
          <a:xfrm>
            <a:off x="1516938" y="2620938"/>
            <a:ext cx="800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2251FF"/>
                </a:solidFill>
                <a:latin typeface="+mj-lt"/>
              </a:rPr>
              <a:t>(CST-7) Calendar Aging PWL Constraints</a:t>
            </a:r>
            <a:endParaRPr lang="en-US" sz="700" dirty="0">
              <a:solidFill>
                <a:srgbClr val="2251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0346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DBC0C748-8BE0-9A64-833B-6DB69B056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036F4AD3-C301-A16A-D79F-6D880F0C15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136" y="947394"/>
            <a:ext cx="8179727" cy="3899802"/>
          </a:xfrm>
          <a:prstGeom prst="rect">
            <a:avLst/>
          </a:prstGeom>
          <a:solidFill>
            <a:srgbClr val="E8E8E8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1600" b="1" dirty="0">
                <a:solidFill>
                  <a:srgbClr val="051C2C"/>
                </a:solidFill>
              </a:rPr>
              <a:t> </a:t>
            </a: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7E3B480D-949A-E4E3-1B8C-A842B510EA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9563" y="208730"/>
            <a:ext cx="8424872" cy="67772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51C2C"/>
                </a:solidFill>
              </a:rPr>
              <a:t>Model and Implementation </a:t>
            </a:r>
            <a:br>
              <a:rPr lang="en-US" sz="2800" b="1" dirty="0">
                <a:solidFill>
                  <a:srgbClr val="2251FF"/>
                </a:solidFill>
              </a:rPr>
            </a:br>
            <a:r>
              <a:rPr lang="en-US" sz="1800" b="1" dirty="0">
                <a:solidFill>
                  <a:srgbClr val="2251FF"/>
                </a:solidFill>
              </a:rPr>
              <a:t>MPC Framework Architecture</a:t>
            </a:r>
            <a:endParaRPr lang="en-US" sz="2800" b="1" dirty="0">
              <a:solidFill>
                <a:srgbClr val="061F79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5D334D-6F8B-1D38-591A-73EDE6EFF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230" y="987425"/>
            <a:ext cx="2053539" cy="3805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3350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82E8EC94-E141-6CCF-2989-0C0924524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D586DD12-69C5-C7B2-9955-B29BCA7498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136" y="947394"/>
            <a:ext cx="8179727" cy="3899802"/>
          </a:xfrm>
          <a:prstGeom prst="rect">
            <a:avLst/>
          </a:prstGeom>
          <a:solidFill>
            <a:srgbClr val="E8E8E8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6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Google Shape;62;p14">
            <a:extLst>
              <a:ext uri="{FF2B5EF4-FFF2-40B4-BE49-F238E27FC236}">
                <a16:creationId xmlns:a16="http://schemas.microsoft.com/office/drawing/2014/main" id="{14CE00E0-9C70-1230-D583-FA3A30EB66C7}"/>
              </a:ext>
            </a:extLst>
          </p:cNvPr>
          <p:cNvSpPr txBox="1">
            <a:spLocks/>
          </p:cNvSpPr>
          <p:nvPr/>
        </p:nvSpPr>
        <p:spPr>
          <a:xfrm>
            <a:off x="359563" y="208730"/>
            <a:ext cx="8424872" cy="67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rgbClr val="051C2C"/>
                </a:solidFill>
              </a:rPr>
              <a:t>Results and Performance</a:t>
            </a:r>
            <a:br>
              <a:rPr lang="en-US" sz="2800" b="1" dirty="0">
                <a:solidFill>
                  <a:srgbClr val="2251FF"/>
                </a:solidFill>
              </a:rPr>
            </a:br>
            <a:r>
              <a:rPr lang="en-US" sz="1800" b="1" dirty="0">
                <a:solidFill>
                  <a:srgbClr val="2251FF"/>
                </a:solidFill>
              </a:rPr>
              <a:t>Optimizer Case Study: CZ</a:t>
            </a:r>
            <a:endParaRPr lang="en-US" sz="2800" b="1" dirty="0">
              <a:solidFill>
                <a:srgbClr val="061F7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98F9B-B05E-F8EA-EC21-824CA8606CDA}"/>
              </a:ext>
            </a:extLst>
          </p:cNvPr>
          <p:cNvSpPr txBox="1"/>
          <p:nvPr/>
        </p:nvSpPr>
        <p:spPr>
          <a:xfrm>
            <a:off x="2286000" y="1494900"/>
            <a:ext cx="4572000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Technical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Helvetica Neue"/>
              </a:rPr>
              <a:t>Achivements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 ⚙️</a:t>
            </a:r>
          </a:p>
          <a:p>
            <a:pPr>
              <a:spcAft>
                <a:spcPts val="1200"/>
              </a:spcAft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✅ Three-layer optimization architecture</a:t>
            </a:r>
          </a:p>
          <a:p>
            <a:pPr>
              <a:spcAft>
                <a:spcPts val="1200"/>
              </a:spcAft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✅ Cyclic Aging enforcement (Xu 2017)</a:t>
            </a:r>
          </a:p>
          <a:p>
            <a:pPr>
              <a:spcAft>
                <a:spcPts val="1200"/>
              </a:spcAft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✅ SOS2 calendar aging (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Collath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2023)</a:t>
            </a:r>
          </a:p>
          <a:p>
            <a:pPr>
              <a:spcAft>
                <a:spcPts val="1200"/>
              </a:spcAft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✅ Production MPC with checkpointing</a:t>
            </a:r>
          </a:p>
          <a:p>
            <a:pPr>
              <a:spcAft>
                <a:spcPts val="1200"/>
              </a:spcAft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✅ 100% scenario completion rate</a:t>
            </a:r>
          </a:p>
        </p:txBody>
      </p:sp>
    </p:spTree>
    <p:extLst>
      <p:ext uri="{BB962C8B-B14F-4D97-AF65-F5344CB8AC3E}">
        <p14:creationId xmlns:p14="http://schemas.microsoft.com/office/powerpoint/2010/main" val="1657249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DFC280E8-EDCA-B80F-7B98-C50BFD103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883A1A75-FBD0-7C1A-F046-353C8166C5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136" y="947394"/>
            <a:ext cx="8179727" cy="3899802"/>
          </a:xfrm>
          <a:prstGeom prst="rect">
            <a:avLst/>
          </a:prstGeom>
          <a:solidFill>
            <a:srgbClr val="E8E8E8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600" b="1">
                <a:solidFill>
                  <a:schemeClr val="tx1"/>
                </a:solidFill>
              </a:rPr>
              <a:t> 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7" name="Google Shape;62;p14">
            <a:extLst>
              <a:ext uri="{FF2B5EF4-FFF2-40B4-BE49-F238E27FC236}">
                <a16:creationId xmlns:a16="http://schemas.microsoft.com/office/drawing/2014/main" id="{3539F118-FFE5-40A9-512E-5E55F3246CBA}"/>
              </a:ext>
            </a:extLst>
          </p:cNvPr>
          <p:cNvSpPr txBox="1">
            <a:spLocks/>
          </p:cNvSpPr>
          <p:nvPr/>
        </p:nvSpPr>
        <p:spPr>
          <a:xfrm>
            <a:off x="359563" y="208730"/>
            <a:ext cx="8424872" cy="67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rgbClr val="051C2C"/>
                </a:solidFill>
              </a:rPr>
              <a:t>Results and Performance</a:t>
            </a:r>
            <a:br>
              <a:rPr lang="en-US" sz="2800" b="1" dirty="0">
                <a:solidFill>
                  <a:srgbClr val="2251FF"/>
                </a:solidFill>
              </a:rPr>
            </a:br>
            <a:r>
              <a:rPr lang="en-US" sz="1800" b="1" dirty="0">
                <a:solidFill>
                  <a:srgbClr val="2251FF"/>
                </a:solidFill>
              </a:rPr>
              <a:t>MPC Total Profit Analysis</a:t>
            </a:r>
            <a:endParaRPr lang="en-US" sz="2800" b="1" dirty="0">
              <a:solidFill>
                <a:srgbClr val="061F7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9170EA-1F42-9A08-ACE8-E3B46F62D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99" y="1315354"/>
            <a:ext cx="4403471" cy="3050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5141A3-B87B-80E5-7338-BC584C00BADF}"/>
              </a:ext>
            </a:extLst>
          </p:cNvPr>
          <p:cNvSpPr txBox="1"/>
          <p:nvPr/>
        </p:nvSpPr>
        <p:spPr>
          <a:xfrm>
            <a:off x="742525" y="1102371"/>
            <a:ext cx="3424122" cy="2964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1" dirty="0">
                <a:solidFill>
                  <a:srgbClr val="061F79"/>
                </a:solidFill>
              </a:rPr>
              <a:t>Strategic </a:t>
            </a:r>
            <a:r>
              <a:rPr lang="en-US" sz="1200" b="1" dirty="0">
                <a:solidFill>
                  <a:srgbClr val="061F79"/>
                </a:solidFill>
                <a:effectLst/>
                <a:latin typeface="+mj-lt"/>
              </a:rPr>
              <a:t>Investment Recommendations</a:t>
            </a:r>
            <a:br>
              <a:rPr lang="en-US" sz="1200" b="0" dirty="0">
                <a:solidFill>
                  <a:srgbClr val="000000"/>
                </a:solidFill>
                <a:effectLst/>
                <a:latin typeface="+mj-lt"/>
              </a:rPr>
            </a:br>
            <a:endParaRPr lang="en-US" sz="1200" b="0" dirty="0">
              <a:solidFill>
                <a:srgbClr val="000000"/>
              </a:solidFill>
              <a:effectLst/>
              <a:latin typeface="+mj-lt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2251FF"/>
                </a:solidFill>
                <a:effectLst/>
                <a:latin typeface="+mj-lt"/>
              </a:rPr>
              <a:t>1. </a:t>
            </a:r>
            <a:r>
              <a:rPr lang="en-US" sz="1200" b="1" dirty="0">
                <a:solidFill>
                  <a:srgbClr val="2251FF"/>
                </a:solidFill>
                <a:effectLst/>
                <a:latin typeface="+mj-lt"/>
              </a:rPr>
              <a:t>Priority Markets</a:t>
            </a:r>
            <a:endParaRPr lang="en-US" sz="1200" b="0" dirty="0">
              <a:solidFill>
                <a:srgbClr val="2251FF"/>
              </a:solidFill>
              <a:effectLst/>
              <a:latin typeface="+mj-lt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+mj-lt"/>
              </a:rPr>
              <a:t>   </a:t>
            </a:r>
            <a:r>
              <a:rPr lang="en-US" sz="1200" b="0" dirty="0">
                <a:solidFill>
                  <a:srgbClr val="0451A5"/>
                </a:solidFill>
                <a:effectLst/>
                <a:latin typeface="+mj-lt"/>
              </a:rPr>
              <a:t>-</a:t>
            </a:r>
            <a:r>
              <a:rPr lang="en-US" sz="1200" b="0" dirty="0">
                <a:solidFill>
                  <a:srgbClr val="000000"/>
                </a:solidFill>
                <a:effectLst/>
                <a:latin typeface="+mj-lt"/>
              </a:rPr>
              <a:t> 🇨🇭 Switzerland: Highest absolute returns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+mj-lt"/>
              </a:rPr>
              <a:t>   </a:t>
            </a:r>
            <a:r>
              <a:rPr lang="en-US" sz="1200" b="0" dirty="0">
                <a:solidFill>
                  <a:srgbClr val="0451A5"/>
                </a:solidFill>
                <a:effectLst/>
                <a:latin typeface="+mj-lt"/>
              </a:rPr>
              <a:t>-</a:t>
            </a:r>
            <a:r>
              <a:rPr lang="en-US" sz="1200" b="0" dirty="0">
                <a:solidFill>
                  <a:srgbClr val="000000"/>
                </a:solidFill>
                <a:effectLst/>
                <a:latin typeface="+mj-lt"/>
              </a:rPr>
              <a:t> 🇨🇿 Czech Republic: Strong risk-adjusted returns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+mj-lt"/>
              </a:rPr>
            </a:br>
            <a:endParaRPr lang="en-US" sz="1200" b="0" dirty="0">
              <a:solidFill>
                <a:srgbClr val="000000"/>
              </a:solidFill>
              <a:effectLst/>
              <a:latin typeface="+mj-lt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2251FF"/>
                </a:solidFill>
                <a:effectLst/>
                <a:latin typeface="+mj-lt"/>
              </a:rPr>
              <a:t>2. </a:t>
            </a:r>
            <a:r>
              <a:rPr lang="en-US" sz="1200" b="1" dirty="0">
                <a:solidFill>
                  <a:srgbClr val="2251FF"/>
                </a:solidFill>
                <a:effectLst/>
                <a:latin typeface="+mj-lt"/>
              </a:rPr>
              <a:t>Configuration Strategy</a:t>
            </a:r>
            <a:endParaRPr lang="en-US" sz="1200" b="0" dirty="0">
              <a:solidFill>
                <a:srgbClr val="2251FF"/>
              </a:solidFill>
              <a:effectLst/>
              <a:latin typeface="+mj-lt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+mj-lt"/>
              </a:rPr>
              <a:t>   </a:t>
            </a:r>
            <a:r>
              <a:rPr lang="en-US" sz="1200" b="0" dirty="0">
                <a:solidFill>
                  <a:srgbClr val="0451A5"/>
                </a:solidFill>
                <a:effectLst/>
                <a:latin typeface="+mj-lt"/>
              </a:rPr>
              <a:t>-</a:t>
            </a:r>
            <a:r>
              <a:rPr lang="en-US" sz="1200" b="0" dirty="0">
                <a:solidFill>
                  <a:srgbClr val="000000"/>
                </a:solidFill>
                <a:effectLst/>
                <a:latin typeface="+mj-lt"/>
              </a:rPr>
              <a:t> Always select C-rate 0.50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+mj-lt"/>
              </a:rPr>
              <a:t>   </a:t>
            </a:r>
            <a:r>
              <a:rPr lang="en-US" sz="1200" b="0" dirty="0">
                <a:solidFill>
                  <a:srgbClr val="0451A5"/>
                </a:solidFill>
                <a:effectLst/>
                <a:latin typeface="+mj-lt"/>
              </a:rPr>
              <a:t>-</a:t>
            </a:r>
            <a:r>
              <a:rPr lang="en-US" sz="1200" b="0" dirty="0">
                <a:solidFill>
                  <a:srgbClr val="000000"/>
                </a:solidFill>
                <a:effectLst/>
                <a:latin typeface="+mj-lt"/>
              </a:rPr>
              <a:t> Optimize daily cycles via MPC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+mj-lt"/>
              </a:rPr>
            </a:br>
            <a:endParaRPr lang="en-US" sz="1200" b="0" dirty="0">
              <a:solidFill>
                <a:srgbClr val="000000"/>
              </a:solidFill>
              <a:effectLst/>
              <a:latin typeface="+mj-lt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2251FF"/>
                </a:solidFill>
                <a:effectLst/>
                <a:latin typeface="+mj-lt"/>
              </a:rPr>
              <a:t>3. </a:t>
            </a:r>
            <a:r>
              <a:rPr lang="en-US" sz="1200" b="1" dirty="0">
                <a:solidFill>
                  <a:srgbClr val="2251FF"/>
                </a:solidFill>
                <a:effectLst/>
                <a:latin typeface="+mj-lt"/>
              </a:rPr>
              <a:t>Risk Considerations</a:t>
            </a:r>
            <a:endParaRPr lang="en-US" sz="1200" b="0" dirty="0">
              <a:solidFill>
                <a:srgbClr val="2251FF"/>
              </a:solidFill>
              <a:effectLst/>
              <a:latin typeface="+mj-lt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+mj-lt"/>
              </a:rPr>
              <a:t>   </a:t>
            </a:r>
            <a:r>
              <a:rPr lang="en-US" sz="1200" b="0" dirty="0">
                <a:solidFill>
                  <a:srgbClr val="0451A5"/>
                </a:solidFill>
                <a:effectLst/>
                <a:latin typeface="+mj-lt"/>
              </a:rPr>
              <a:t>-</a:t>
            </a:r>
            <a:r>
              <a:rPr lang="en-US" sz="1200" b="0" dirty="0">
                <a:solidFill>
                  <a:srgbClr val="000000"/>
                </a:solidFill>
                <a:effectLst/>
                <a:latin typeface="+mj-lt"/>
              </a:rPr>
              <a:t> Market saturation in Germany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+mj-lt"/>
              </a:rPr>
              <a:t>   </a:t>
            </a:r>
            <a:r>
              <a:rPr lang="en-US" sz="1200" b="0" dirty="0">
                <a:solidFill>
                  <a:srgbClr val="0451A5"/>
                </a:solidFill>
                <a:effectLst/>
                <a:latin typeface="+mj-lt"/>
              </a:rPr>
              <a:t>-</a:t>
            </a:r>
            <a:r>
              <a:rPr lang="en-US" sz="1200" b="0" dirty="0">
                <a:solidFill>
                  <a:srgbClr val="000000"/>
                </a:solidFill>
                <a:effectLst/>
                <a:latin typeface="+mj-lt"/>
              </a:rPr>
              <a:t> Regulatory changes in CEE markets</a:t>
            </a:r>
          </a:p>
        </p:txBody>
      </p:sp>
    </p:spTree>
    <p:extLst>
      <p:ext uri="{BB962C8B-B14F-4D97-AF65-F5344CB8AC3E}">
        <p14:creationId xmlns:p14="http://schemas.microsoft.com/office/powerpoint/2010/main" val="3794514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81E53294-E460-314E-80EB-C6E96077D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255BFD0D-4CCA-57C5-A1F0-3662A4E344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136" y="947394"/>
            <a:ext cx="8179727" cy="3899802"/>
          </a:xfrm>
          <a:prstGeom prst="rect">
            <a:avLst/>
          </a:prstGeom>
          <a:solidFill>
            <a:srgbClr val="E8E8E8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600" b="1">
                <a:solidFill>
                  <a:schemeClr val="tx1"/>
                </a:solidFill>
              </a:rPr>
              <a:t> 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7" name="Google Shape;62;p14">
            <a:extLst>
              <a:ext uri="{FF2B5EF4-FFF2-40B4-BE49-F238E27FC236}">
                <a16:creationId xmlns:a16="http://schemas.microsoft.com/office/drawing/2014/main" id="{C07D1BE8-19FE-C704-F3B4-1A2FCCA09C7D}"/>
              </a:ext>
            </a:extLst>
          </p:cNvPr>
          <p:cNvSpPr txBox="1">
            <a:spLocks/>
          </p:cNvSpPr>
          <p:nvPr/>
        </p:nvSpPr>
        <p:spPr>
          <a:xfrm>
            <a:off x="359563" y="208730"/>
            <a:ext cx="8424872" cy="67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rgbClr val="051C2C"/>
                </a:solidFill>
              </a:rPr>
              <a:t>Results and Performance</a:t>
            </a:r>
            <a:br>
              <a:rPr lang="en-US" sz="2800" b="1" dirty="0">
                <a:solidFill>
                  <a:srgbClr val="2251FF"/>
                </a:solidFill>
              </a:rPr>
            </a:br>
            <a:r>
              <a:rPr lang="en-US" sz="1800" b="1" dirty="0">
                <a:solidFill>
                  <a:srgbClr val="2251FF"/>
                </a:solidFill>
              </a:rPr>
              <a:t>MPC Total Profit Analysis</a:t>
            </a:r>
            <a:endParaRPr lang="en-US" sz="2800" b="1" dirty="0">
              <a:solidFill>
                <a:srgbClr val="061F7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09717A-A797-6C9C-47AD-1D41919F82DE}"/>
              </a:ext>
            </a:extLst>
          </p:cNvPr>
          <p:cNvSpPr txBox="1"/>
          <p:nvPr/>
        </p:nvSpPr>
        <p:spPr>
          <a:xfrm>
            <a:off x="742525" y="1102371"/>
            <a:ext cx="3424122" cy="2964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1" dirty="0">
                <a:solidFill>
                  <a:srgbClr val="061F79"/>
                </a:solidFill>
              </a:rPr>
              <a:t>Strategic </a:t>
            </a:r>
            <a:r>
              <a:rPr lang="en-US" sz="1200" b="1" dirty="0">
                <a:solidFill>
                  <a:srgbClr val="061F79"/>
                </a:solidFill>
                <a:effectLst/>
                <a:latin typeface="+mj-lt"/>
              </a:rPr>
              <a:t>Investment Recommendations</a:t>
            </a:r>
            <a:br>
              <a:rPr lang="en-US" sz="1200" b="0" dirty="0">
                <a:solidFill>
                  <a:srgbClr val="000000"/>
                </a:solidFill>
                <a:effectLst/>
                <a:latin typeface="+mj-lt"/>
              </a:rPr>
            </a:br>
            <a:endParaRPr lang="en-US" sz="1200" b="0" dirty="0">
              <a:solidFill>
                <a:srgbClr val="000000"/>
              </a:solidFill>
              <a:effectLst/>
              <a:latin typeface="+mj-lt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2251FF"/>
                </a:solidFill>
                <a:effectLst/>
                <a:latin typeface="+mj-lt"/>
              </a:rPr>
              <a:t>1. </a:t>
            </a:r>
            <a:r>
              <a:rPr lang="en-US" sz="1200" b="1" dirty="0">
                <a:solidFill>
                  <a:srgbClr val="2251FF"/>
                </a:solidFill>
                <a:effectLst/>
                <a:latin typeface="+mj-lt"/>
              </a:rPr>
              <a:t>Priority Markets</a:t>
            </a:r>
            <a:endParaRPr lang="en-US" sz="1200" b="0" dirty="0">
              <a:solidFill>
                <a:srgbClr val="2251FF"/>
              </a:solidFill>
              <a:effectLst/>
              <a:latin typeface="+mj-lt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+mj-lt"/>
              </a:rPr>
              <a:t>   </a:t>
            </a:r>
            <a:r>
              <a:rPr lang="en-US" sz="1200" b="0" dirty="0">
                <a:solidFill>
                  <a:srgbClr val="0451A5"/>
                </a:solidFill>
                <a:effectLst/>
                <a:latin typeface="+mj-lt"/>
              </a:rPr>
              <a:t>-</a:t>
            </a:r>
            <a:r>
              <a:rPr lang="en-US" sz="1200" b="0" dirty="0">
                <a:solidFill>
                  <a:srgbClr val="000000"/>
                </a:solidFill>
                <a:effectLst/>
                <a:latin typeface="+mj-lt"/>
              </a:rPr>
              <a:t> 🇨🇭 Switzerland: Highest absolute returns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+mj-lt"/>
              </a:rPr>
              <a:t>   </a:t>
            </a:r>
            <a:r>
              <a:rPr lang="en-US" sz="1200" b="0" dirty="0">
                <a:solidFill>
                  <a:srgbClr val="0451A5"/>
                </a:solidFill>
                <a:effectLst/>
                <a:latin typeface="+mj-lt"/>
              </a:rPr>
              <a:t>-</a:t>
            </a:r>
            <a:r>
              <a:rPr lang="en-US" sz="1200" b="0" dirty="0">
                <a:solidFill>
                  <a:srgbClr val="000000"/>
                </a:solidFill>
                <a:effectLst/>
                <a:latin typeface="+mj-lt"/>
              </a:rPr>
              <a:t> 🇨🇿 Czech Republic: Strong risk-adjusted returns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+mj-lt"/>
              </a:rPr>
            </a:br>
            <a:endParaRPr lang="en-US" sz="1200" b="0" dirty="0">
              <a:solidFill>
                <a:srgbClr val="000000"/>
              </a:solidFill>
              <a:effectLst/>
              <a:latin typeface="+mj-lt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2251FF"/>
                </a:solidFill>
                <a:effectLst/>
                <a:latin typeface="+mj-lt"/>
              </a:rPr>
              <a:t>2. </a:t>
            </a:r>
            <a:r>
              <a:rPr lang="en-US" sz="1200" b="1" dirty="0">
                <a:solidFill>
                  <a:srgbClr val="2251FF"/>
                </a:solidFill>
                <a:effectLst/>
                <a:latin typeface="+mj-lt"/>
              </a:rPr>
              <a:t>Configuration Strategy</a:t>
            </a:r>
            <a:endParaRPr lang="en-US" sz="1200" b="0" dirty="0">
              <a:solidFill>
                <a:srgbClr val="2251FF"/>
              </a:solidFill>
              <a:effectLst/>
              <a:latin typeface="+mj-lt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+mj-lt"/>
              </a:rPr>
              <a:t>   </a:t>
            </a:r>
            <a:r>
              <a:rPr lang="en-US" sz="1200" b="0" dirty="0">
                <a:solidFill>
                  <a:srgbClr val="0451A5"/>
                </a:solidFill>
                <a:effectLst/>
                <a:latin typeface="+mj-lt"/>
              </a:rPr>
              <a:t>-</a:t>
            </a:r>
            <a:r>
              <a:rPr lang="en-US" sz="1200" b="0" dirty="0">
                <a:solidFill>
                  <a:srgbClr val="000000"/>
                </a:solidFill>
                <a:effectLst/>
                <a:latin typeface="+mj-lt"/>
              </a:rPr>
              <a:t> Always select C-rate 0.50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+mj-lt"/>
              </a:rPr>
              <a:t>   </a:t>
            </a:r>
            <a:r>
              <a:rPr lang="en-US" sz="1200" b="0" dirty="0">
                <a:solidFill>
                  <a:srgbClr val="0451A5"/>
                </a:solidFill>
                <a:effectLst/>
                <a:latin typeface="+mj-lt"/>
              </a:rPr>
              <a:t>-</a:t>
            </a:r>
            <a:r>
              <a:rPr lang="en-US" sz="1200" b="0" dirty="0">
                <a:solidFill>
                  <a:srgbClr val="000000"/>
                </a:solidFill>
                <a:effectLst/>
                <a:latin typeface="+mj-lt"/>
              </a:rPr>
              <a:t> Optimize daily cycles via MPC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+mj-lt"/>
              </a:rPr>
            </a:br>
            <a:endParaRPr lang="en-US" sz="1200" b="0" dirty="0">
              <a:solidFill>
                <a:srgbClr val="000000"/>
              </a:solidFill>
              <a:effectLst/>
              <a:latin typeface="+mj-lt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2251FF"/>
                </a:solidFill>
                <a:effectLst/>
                <a:latin typeface="+mj-lt"/>
              </a:rPr>
              <a:t>3. </a:t>
            </a:r>
            <a:r>
              <a:rPr lang="en-US" sz="1200" b="1" dirty="0">
                <a:solidFill>
                  <a:srgbClr val="2251FF"/>
                </a:solidFill>
                <a:effectLst/>
                <a:latin typeface="+mj-lt"/>
              </a:rPr>
              <a:t>Risk Considerations</a:t>
            </a:r>
            <a:endParaRPr lang="en-US" sz="1200" b="0" dirty="0">
              <a:solidFill>
                <a:srgbClr val="2251FF"/>
              </a:solidFill>
              <a:effectLst/>
              <a:latin typeface="+mj-lt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+mj-lt"/>
              </a:rPr>
              <a:t>   </a:t>
            </a:r>
            <a:r>
              <a:rPr lang="en-US" sz="1200" b="0" dirty="0">
                <a:solidFill>
                  <a:srgbClr val="0451A5"/>
                </a:solidFill>
                <a:effectLst/>
                <a:latin typeface="+mj-lt"/>
              </a:rPr>
              <a:t>-</a:t>
            </a:r>
            <a:r>
              <a:rPr lang="en-US" sz="1200" b="0" dirty="0">
                <a:solidFill>
                  <a:srgbClr val="000000"/>
                </a:solidFill>
                <a:effectLst/>
                <a:latin typeface="+mj-lt"/>
              </a:rPr>
              <a:t> Market saturation in Germany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+mj-lt"/>
              </a:rPr>
              <a:t>   </a:t>
            </a:r>
            <a:r>
              <a:rPr lang="en-US" sz="1200" b="0" dirty="0">
                <a:solidFill>
                  <a:srgbClr val="0451A5"/>
                </a:solidFill>
                <a:effectLst/>
                <a:latin typeface="+mj-lt"/>
              </a:rPr>
              <a:t>-</a:t>
            </a:r>
            <a:r>
              <a:rPr lang="en-US" sz="1200" b="0" dirty="0">
                <a:solidFill>
                  <a:srgbClr val="000000"/>
                </a:solidFill>
                <a:effectLst/>
                <a:latin typeface="+mj-lt"/>
              </a:rPr>
              <a:t> Regulatory changes in CEE markets</a:t>
            </a:r>
          </a:p>
        </p:txBody>
      </p:sp>
      <p:pic>
        <p:nvPicPr>
          <p:cNvPr id="5" name="Picture 4" descr="A graph of a financial performance&#10;&#10;AI-generated content may be incorrect.">
            <a:extLst>
              <a:ext uri="{FF2B5EF4-FFF2-40B4-BE49-F238E27FC236}">
                <a16:creationId xmlns:a16="http://schemas.microsoft.com/office/drawing/2014/main" id="{D6D676C1-F421-AA46-AC5E-1404C020A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908" y="1026694"/>
            <a:ext cx="4291506" cy="366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92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E226BD73-A5C6-4ED2-C94F-824170991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894A2FA6-A9DC-A8B6-4EBF-921A641001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136" y="947394"/>
            <a:ext cx="8179727" cy="3899802"/>
          </a:xfrm>
          <a:prstGeom prst="rect">
            <a:avLst/>
          </a:prstGeom>
          <a:solidFill>
            <a:srgbClr val="E8E8E8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6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Google Shape;62;p14">
            <a:extLst>
              <a:ext uri="{FF2B5EF4-FFF2-40B4-BE49-F238E27FC236}">
                <a16:creationId xmlns:a16="http://schemas.microsoft.com/office/drawing/2014/main" id="{50436B3E-0C9F-8FD2-EEA2-2157BBE96BB0}"/>
              </a:ext>
            </a:extLst>
          </p:cNvPr>
          <p:cNvSpPr txBox="1">
            <a:spLocks/>
          </p:cNvSpPr>
          <p:nvPr/>
        </p:nvSpPr>
        <p:spPr>
          <a:xfrm>
            <a:off x="359563" y="208730"/>
            <a:ext cx="8424872" cy="67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rgbClr val="051C2C"/>
                </a:solidFill>
              </a:rPr>
              <a:t>Results and Performance</a:t>
            </a:r>
            <a:br>
              <a:rPr lang="en-US" sz="2800" b="1" dirty="0">
                <a:solidFill>
                  <a:srgbClr val="2251FF"/>
                </a:solidFill>
              </a:rPr>
            </a:br>
            <a:r>
              <a:rPr lang="en-US" sz="1800" b="1" dirty="0">
                <a:solidFill>
                  <a:srgbClr val="2251FF"/>
                </a:solidFill>
              </a:rPr>
              <a:t>Optimizer Case Study: CZ – May 12</a:t>
            </a:r>
            <a:r>
              <a:rPr lang="en-US" sz="1800" b="1" baseline="30000" dirty="0">
                <a:solidFill>
                  <a:srgbClr val="2251FF"/>
                </a:solidFill>
              </a:rPr>
              <a:t>th</a:t>
            </a:r>
            <a:r>
              <a:rPr lang="en-US" sz="1800" b="1" dirty="0">
                <a:solidFill>
                  <a:srgbClr val="2251FF"/>
                </a:solidFill>
              </a:rPr>
              <a:t> 2024</a:t>
            </a:r>
            <a:endParaRPr lang="en-US" sz="2800" b="1" dirty="0">
              <a:solidFill>
                <a:srgbClr val="061F7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026513-9B2D-4870-E2C5-CB7F29B83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7" y="1013383"/>
            <a:ext cx="4373541" cy="3021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D2F9F6-1570-9614-B872-4359D98E2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618" y="1013382"/>
            <a:ext cx="3479347" cy="3021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C17A71-AAA8-0E9C-5914-01524B23A8FA}"/>
              </a:ext>
            </a:extLst>
          </p:cNvPr>
          <p:cNvSpPr txBox="1"/>
          <p:nvPr/>
        </p:nvSpPr>
        <p:spPr>
          <a:xfrm>
            <a:off x="763571" y="4232635"/>
            <a:ext cx="2781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SOC check of three models </a:t>
            </a:r>
          </a:p>
        </p:txBody>
      </p:sp>
    </p:spTree>
    <p:extLst>
      <p:ext uri="{BB962C8B-B14F-4D97-AF65-F5344CB8AC3E}">
        <p14:creationId xmlns:p14="http://schemas.microsoft.com/office/powerpoint/2010/main" val="835842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776F7BA3-EF20-17A3-EB6F-5CEAE24B8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07249523-F515-ECE8-5872-EDE78D06BC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137" y="932574"/>
            <a:ext cx="8179727" cy="3899802"/>
          </a:xfrm>
          <a:prstGeom prst="rect">
            <a:avLst/>
          </a:prstGeom>
          <a:solidFill>
            <a:srgbClr val="E8E8E8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>
              <a:buClr>
                <a:schemeClr val="dk1"/>
              </a:buClr>
              <a:buSzPct val="100000"/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7" name="Google Shape;62;p14">
            <a:extLst>
              <a:ext uri="{FF2B5EF4-FFF2-40B4-BE49-F238E27FC236}">
                <a16:creationId xmlns:a16="http://schemas.microsoft.com/office/drawing/2014/main" id="{04B1B8D1-9622-EA50-3888-C102EE74CB2E}"/>
              </a:ext>
            </a:extLst>
          </p:cNvPr>
          <p:cNvSpPr txBox="1">
            <a:spLocks/>
          </p:cNvSpPr>
          <p:nvPr/>
        </p:nvSpPr>
        <p:spPr>
          <a:xfrm>
            <a:off x="359563" y="208730"/>
            <a:ext cx="8424872" cy="67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rgbClr val="051C2C"/>
                </a:solidFill>
              </a:rPr>
              <a:t>Results and Performance</a:t>
            </a:r>
            <a:br>
              <a:rPr lang="en-US" sz="2800" b="1" dirty="0">
                <a:solidFill>
                  <a:srgbClr val="2251FF"/>
                </a:solidFill>
              </a:rPr>
            </a:br>
            <a:r>
              <a:rPr lang="en-US" sz="1800" b="1" dirty="0">
                <a:solidFill>
                  <a:srgbClr val="2251FF"/>
                </a:solidFill>
              </a:rPr>
              <a:t>Optimizer Case Study: CZ – May 12</a:t>
            </a:r>
            <a:r>
              <a:rPr lang="en-US" sz="1800" b="1" baseline="30000" dirty="0">
                <a:solidFill>
                  <a:srgbClr val="2251FF"/>
                </a:solidFill>
              </a:rPr>
              <a:t>th</a:t>
            </a:r>
            <a:r>
              <a:rPr lang="en-US" sz="1800" b="1" dirty="0">
                <a:solidFill>
                  <a:srgbClr val="2251FF"/>
                </a:solidFill>
              </a:rPr>
              <a:t> </a:t>
            </a:r>
            <a:endParaRPr lang="en-US" sz="2800" b="1" dirty="0">
              <a:solidFill>
                <a:srgbClr val="061F7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604B9-791A-BA04-581C-BEF8EC0EE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260" y="981012"/>
            <a:ext cx="5729477" cy="38029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36B23-8096-D69F-AF8F-EBB97492F03B}"/>
              </a:ext>
            </a:extLst>
          </p:cNvPr>
          <p:cNvSpPr txBox="1"/>
          <p:nvPr/>
        </p:nvSpPr>
        <p:spPr>
          <a:xfrm>
            <a:off x="4940913" y="3886298"/>
            <a:ext cx="2595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b="1" dirty="0">
                <a:solidFill>
                  <a:schemeClr val="tx1"/>
                </a:solidFill>
              </a:rPr>
              <a:t>Solver: </a:t>
            </a:r>
            <a:br>
              <a:rPr lang="en-US" sz="700" b="1" dirty="0">
                <a:solidFill>
                  <a:schemeClr val="tx1"/>
                </a:solidFill>
              </a:rPr>
            </a:br>
            <a:r>
              <a:rPr lang="en-US" sz="700" dirty="0" err="1">
                <a:solidFill>
                  <a:schemeClr val="tx1"/>
                </a:solidFill>
              </a:rPr>
              <a:t>Gurobi</a:t>
            </a:r>
            <a:r>
              <a:rPr lang="en-US" sz="700" dirty="0">
                <a:solidFill>
                  <a:schemeClr val="tx1"/>
                </a:solidFill>
              </a:rPr>
              <a:t> 13.0.0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b="1" dirty="0">
                <a:solidFill>
                  <a:schemeClr val="tx1"/>
                </a:solidFill>
              </a:rPr>
              <a:t>Hardware: </a:t>
            </a:r>
            <a:br>
              <a:rPr lang="en-US" sz="700" b="1" dirty="0">
                <a:solidFill>
                  <a:schemeClr val="tx1"/>
                </a:solidFill>
              </a:rPr>
            </a:br>
            <a:r>
              <a:rPr lang="en-US" sz="700" dirty="0">
                <a:solidFill>
                  <a:schemeClr val="tx1"/>
                </a:solidFill>
              </a:rPr>
              <a:t>Intel i9-12900K (16 cores, 24 threads) | RAM: 64 GB  </a:t>
            </a:r>
          </a:p>
        </p:txBody>
      </p:sp>
    </p:spTree>
    <p:extLst>
      <p:ext uri="{BB962C8B-B14F-4D97-AF65-F5344CB8AC3E}">
        <p14:creationId xmlns:p14="http://schemas.microsoft.com/office/powerpoint/2010/main" val="2884675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4DA616F3-A9F3-106F-6478-1BAB4FEA4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981DB67A-221B-81EB-54F9-174876748C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136" y="947394"/>
            <a:ext cx="8179727" cy="3899802"/>
          </a:xfrm>
          <a:prstGeom prst="rect">
            <a:avLst/>
          </a:prstGeom>
          <a:solidFill>
            <a:srgbClr val="E8E8E8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6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Google Shape;62;p14">
            <a:extLst>
              <a:ext uri="{FF2B5EF4-FFF2-40B4-BE49-F238E27FC236}">
                <a16:creationId xmlns:a16="http://schemas.microsoft.com/office/drawing/2014/main" id="{E5EBE8FA-5B6D-E0AF-92FD-17210BE22909}"/>
              </a:ext>
            </a:extLst>
          </p:cNvPr>
          <p:cNvSpPr txBox="1">
            <a:spLocks/>
          </p:cNvSpPr>
          <p:nvPr/>
        </p:nvSpPr>
        <p:spPr>
          <a:xfrm>
            <a:off x="359563" y="208730"/>
            <a:ext cx="8424872" cy="67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rgbClr val="051C2C"/>
                </a:solidFill>
              </a:rPr>
              <a:t>Results and Performance</a:t>
            </a:r>
            <a:br>
              <a:rPr lang="en-US" sz="2800" b="1" dirty="0">
                <a:solidFill>
                  <a:srgbClr val="2251FF"/>
                </a:solidFill>
              </a:rPr>
            </a:br>
            <a:r>
              <a:rPr lang="en-US" sz="1800" b="1" dirty="0">
                <a:solidFill>
                  <a:srgbClr val="2251FF"/>
                </a:solidFill>
              </a:rPr>
              <a:t>Optimizer Case Study: CZ</a:t>
            </a:r>
            <a:endParaRPr lang="en-US" sz="2800" b="1" dirty="0">
              <a:solidFill>
                <a:srgbClr val="061F7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FB0CB-5AF8-B1DF-12CF-C9BAC1024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443" y="864917"/>
            <a:ext cx="4353622" cy="406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32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82136" y="947394"/>
            <a:ext cx="8179727" cy="3899802"/>
          </a:xfrm>
          <a:prstGeom prst="rect">
            <a:avLst/>
          </a:prstGeom>
          <a:solidFill>
            <a:srgbClr val="E8E8E8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rmAutofit/>
          </a:bodyPr>
          <a:lstStyle/>
          <a:p>
            <a:pPr marL="1143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" sz="2400" b="1" dirty="0">
                <a:solidFill>
                  <a:srgbClr val="2251FF"/>
                </a:solidFill>
              </a:rPr>
              <a:t>Member:</a:t>
            </a:r>
            <a:r>
              <a:rPr lang="en" sz="2400" dirty="0">
                <a:solidFill>
                  <a:srgbClr val="2251FF"/>
                </a:solidFill>
              </a:rPr>
              <a:t> </a:t>
            </a:r>
            <a:br>
              <a:rPr lang="en" sz="1800" dirty="0">
                <a:solidFill>
                  <a:schemeClr val="dk1"/>
                </a:solidFill>
              </a:rPr>
            </a:br>
            <a:br>
              <a:rPr lang="en" sz="1800" dirty="0">
                <a:solidFill>
                  <a:schemeClr val="dk1"/>
                </a:solidFill>
              </a:rPr>
            </a:br>
            <a:r>
              <a:rPr lang="en" sz="1800" i="1" dirty="0">
                <a:solidFill>
                  <a:schemeClr val="dk1"/>
                </a:solidFill>
              </a:rPr>
              <a:t>Gen, Li, Technical University of Munich</a:t>
            </a:r>
            <a:endParaRPr sz="1800" i="1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56197" y="465660"/>
            <a:ext cx="3359984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061F79"/>
                </a:solidFill>
              </a:rPr>
              <a:t>Team - SoloGen</a:t>
            </a:r>
            <a:endParaRPr sz="3200" b="1" dirty="0">
              <a:solidFill>
                <a:srgbClr val="061F7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CA7EBA29-DA4C-9A47-B3CB-E0145F6A0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FD42C509-CD59-5088-7BD1-39E6F45E60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136" y="947394"/>
            <a:ext cx="8179727" cy="3899802"/>
          </a:xfrm>
          <a:prstGeom prst="rect">
            <a:avLst/>
          </a:prstGeom>
          <a:solidFill>
            <a:srgbClr val="E8E8E8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600" b="1" dirty="0">
                <a:solidFill>
                  <a:schemeClr val="tx1"/>
                </a:solidFill>
              </a:rPr>
              <a:t>We delivered a BESS optimizer that:</a:t>
            </a:r>
            <a:br>
              <a:rPr lang="en-US" sz="1600" b="1" dirty="0">
                <a:solidFill>
                  <a:schemeClr val="tx1"/>
                </a:solidFill>
              </a:rPr>
            </a:br>
            <a:br>
              <a:rPr lang="en-US" sz="1600" b="1" dirty="0">
                <a:solidFill>
                  <a:schemeClr val="tx1"/>
                </a:solidFill>
              </a:rPr>
            </a:b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E8F4AA22-C7F3-F921-F24B-B5C0480C5C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136" y="374694"/>
            <a:ext cx="3359984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b="1" dirty="0">
                <a:solidFill>
                  <a:srgbClr val="2251FF"/>
                </a:solidFill>
              </a:rPr>
              <a:t>Conclusion</a:t>
            </a:r>
            <a:endParaRPr sz="3200" b="1" dirty="0">
              <a:solidFill>
                <a:srgbClr val="061F7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65AF7-4867-E679-EBD1-64DB21381FA3}"/>
              </a:ext>
            </a:extLst>
          </p:cNvPr>
          <p:cNvSpPr txBox="1"/>
          <p:nvPr/>
        </p:nvSpPr>
        <p:spPr>
          <a:xfrm>
            <a:off x="897467" y="1421304"/>
            <a:ext cx="668866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+mj-lt"/>
              </a:rPr>
              <a:t>Maximizes profitability 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across four European electricity markets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+mj-lt"/>
              </a:rPr>
              <a:t>Manages degradation 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through advanced aging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+mj-lt"/>
              </a:rPr>
              <a:t>Scales efficiently 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to full-year horizons</a:t>
            </a:r>
            <a:br>
              <a:rPr lang="en-US" sz="1400" dirty="0">
                <a:solidFill>
                  <a:schemeClr val="tx1"/>
                </a:solidFill>
                <a:latin typeface="+mj-lt"/>
              </a:rPr>
            </a:br>
            <a:r>
              <a:rPr lang="en-US" sz="1400" dirty="0">
                <a:solidFill>
                  <a:schemeClr val="tx1"/>
                </a:solidFill>
                <a:latin typeface="+mj-lt"/>
              </a:rPr>
              <a:t>Provides actionable insights for investment decisions</a:t>
            </a:r>
          </a:p>
          <a:p>
            <a:endParaRPr lang="en-US" sz="1400" b="1" dirty="0">
              <a:solidFill>
                <a:schemeClr val="tx1"/>
              </a:solidFill>
              <a:latin typeface="+mj-lt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+mj-lt"/>
              </a:rPr>
              <a:t>Ready for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+mj-lt"/>
              </a:rPr>
              <a:t>Professional codebase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with comprehensive documentation 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dirty="0">
                <a:solidFill>
                  <a:schemeClr val="tx1"/>
                </a:solidFill>
                <a:latin typeface="+mj-lt"/>
              </a:rPr>
              <a:t>@ </a:t>
            </a:r>
            <a:r>
              <a:rPr lang="en-US" dirty="0">
                <a:solidFill>
                  <a:schemeClr val="tx1"/>
                </a:solidFill>
                <a:latin typeface="+mj-lt"/>
                <a:hlinkClick r:id="rId3"/>
              </a:rPr>
              <a:t>https://github.com/GenLI3202/TechArena2025_EMS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+mj-lt"/>
              </a:rPr>
              <a:t>Extensible architecture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for future enhancements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4180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;p14">
            <a:extLst>
              <a:ext uri="{FF2B5EF4-FFF2-40B4-BE49-F238E27FC236}">
                <a16:creationId xmlns:a16="http://schemas.microsoft.com/office/drawing/2014/main" id="{CF53C3BB-02A5-A9F3-F94B-0B27467FFE71}"/>
              </a:ext>
            </a:extLst>
          </p:cNvPr>
          <p:cNvSpPr txBox="1">
            <a:spLocks/>
          </p:cNvSpPr>
          <p:nvPr/>
        </p:nvSpPr>
        <p:spPr>
          <a:xfrm>
            <a:off x="605961" y="594969"/>
            <a:ext cx="8179727" cy="3899802"/>
          </a:xfrm>
          <a:prstGeom prst="rect">
            <a:avLst/>
          </a:prstGeom>
          <a:solidFill>
            <a:srgbClr val="E8E8E8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114300">
              <a:buClr>
                <a:schemeClr val="dk1"/>
              </a:buClr>
              <a:buSzPct val="100000"/>
            </a:pPr>
            <a:r>
              <a:rPr lang="en-US" sz="2800" b="1" dirty="0">
                <a:solidFill>
                  <a:srgbClr val="2251FF"/>
                </a:solidFill>
              </a:rPr>
              <a:t>Thank You </a:t>
            </a:r>
          </a:p>
          <a:p>
            <a:pPr marL="114300">
              <a:buClr>
                <a:schemeClr val="dk1"/>
              </a:buClr>
              <a:buSzPct val="100000"/>
            </a:pPr>
            <a:endParaRPr lang="en-US" sz="1600" b="1" dirty="0">
              <a:solidFill>
                <a:srgbClr val="2251FF"/>
              </a:solidFill>
            </a:endParaRPr>
          </a:p>
          <a:p>
            <a:pPr marL="114300">
              <a:buClr>
                <a:schemeClr val="dk1"/>
              </a:buClr>
              <a:buSzPct val="100000"/>
            </a:pPr>
            <a:r>
              <a:rPr lang="en-US" sz="1600" b="1" dirty="0">
                <a:solidFill>
                  <a:srgbClr val="051C2C"/>
                </a:solidFill>
              </a:rPr>
              <a:t>Contact: </a:t>
            </a:r>
          </a:p>
          <a:p>
            <a:pPr marL="114300">
              <a:buClr>
                <a:schemeClr val="dk1"/>
              </a:buClr>
              <a:buSzPct val="100000"/>
            </a:pPr>
            <a:r>
              <a:rPr lang="en-US" sz="1600" b="1" dirty="0">
                <a:solidFill>
                  <a:srgbClr val="2251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gen.li@tum.de</a:t>
            </a:r>
            <a:r>
              <a:rPr lang="en-US" sz="1600" b="1" dirty="0">
                <a:solidFill>
                  <a:srgbClr val="2251FF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600000" y="501996"/>
            <a:ext cx="7944000" cy="2655982"/>
          </a:xfrm>
          <a:prstGeom prst="rect">
            <a:avLst/>
          </a:prstGeom>
          <a:solidFill>
            <a:srgbClr val="E8E8E8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 dirty="0">
                <a:solidFill>
                  <a:srgbClr val="2251FF"/>
                </a:solidFill>
              </a:rPr>
              <a:t>Advanced Energy Management System for Utility-Scale Battery Storage</a:t>
            </a:r>
            <a:endParaRPr sz="3200" b="1" dirty="0">
              <a:solidFill>
                <a:srgbClr val="2251FF"/>
              </a:solidFill>
            </a:endParaRPr>
          </a:p>
        </p:txBody>
      </p:sp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1B88919B-58AD-0933-49D4-9704C192F037}"/>
              </a:ext>
            </a:extLst>
          </p:cNvPr>
          <p:cNvSpPr txBox="1">
            <a:spLocks/>
          </p:cNvSpPr>
          <p:nvPr/>
        </p:nvSpPr>
        <p:spPr>
          <a:xfrm>
            <a:off x="600000" y="3473778"/>
            <a:ext cx="7944000" cy="816990"/>
          </a:xfrm>
          <a:prstGeom prst="rect">
            <a:avLst/>
          </a:prstGeom>
          <a:solidFill>
            <a:srgbClr val="E8E8E8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i="1" dirty="0">
                <a:solidFill>
                  <a:srgbClr val="061F79"/>
                </a:solidFill>
              </a:rPr>
              <a:t>Team </a:t>
            </a:r>
            <a:r>
              <a:rPr lang="en-US" sz="2400" i="1" dirty="0" err="1">
                <a:solidFill>
                  <a:srgbClr val="061F79"/>
                </a:solidFill>
              </a:rPr>
              <a:t>SoloGen</a:t>
            </a:r>
            <a:endParaRPr lang="en-US" sz="2400" i="1" dirty="0">
              <a:solidFill>
                <a:srgbClr val="061F7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60F62C82-9B50-6D17-216B-A87451529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72CEC86B-3AB5-D0C7-C606-52078B49A3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136" y="947394"/>
            <a:ext cx="8179727" cy="3899802"/>
          </a:xfrm>
          <a:prstGeom prst="rect">
            <a:avLst/>
          </a:prstGeom>
          <a:solidFill>
            <a:srgbClr val="E8E8E8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br>
              <a:rPr lang="en-US" sz="1600" b="1" dirty="0">
                <a:solidFill>
                  <a:srgbClr val="051C2C"/>
                </a:solidFill>
              </a:rPr>
            </a:br>
            <a:br>
              <a:rPr lang="en-US" sz="1600" b="1" dirty="0">
                <a:solidFill>
                  <a:srgbClr val="051C2C"/>
                </a:solidFill>
              </a:rPr>
            </a:br>
            <a:br>
              <a:rPr lang="en-US" sz="1600" b="1" dirty="0">
                <a:solidFill>
                  <a:srgbClr val="051C2C"/>
                </a:solidFill>
              </a:rPr>
            </a:br>
            <a:br>
              <a:rPr lang="en-US" sz="1600" b="1" dirty="0">
                <a:solidFill>
                  <a:srgbClr val="051C2C"/>
                </a:solidFill>
              </a:rPr>
            </a:br>
            <a:r>
              <a:rPr lang="en-US" sz="1600" b="1" dirty="0">
                <a:solidFill>
                  <a:srgbClr val="051C2C"/>
                </a:solidFill>
              </a:rPr>
              <a:t>Develop an intelligent EMS for a 4.5 MWh BESS to maximize profitability across European electricity markets while managing battery degradation</a:t>
            </a: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18493DC5-934A-04DE-E187-CB7710150D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136" y="379936"/>
            <a:ext cx="2512243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b="1" dirty="0">
                <a:solidFill>
                  <a:srgbClr val="2251FF"/>
                </a:solidFill>
              </a:rPr>
              <a:t>OBJECTIVE</a:t>
            </a:r>
            <a:endParaRPr sz="3200" b="1" dirty="0">
              <a:solidFill>
                <a:srgbClr val="2251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454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CE86289B-2E75-52EB-C305-D7914E33A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5E09A3E9-139F-E718-1CD3-04CE5598E9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136" y="947394"/>
            <a:ext cx="8179727" cy="3899802"/>
          </a:xfrm>
          <a:prstGeom prst="rect">
            <a:avLst/>
          </a:prstGeom>
          <a:solidFill>
            <a:srgbClr val="E8E8E8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b="1" dirty="0">
                <a:solidFill>
                  <a:srgbClr val="051C2C"/>
                </a:solidFill>
              </a:rPr>
              <a:t>1. Model and Implementation: </a:t>
            </a:r>
            <a:br>
              <a:rPr lang="en-US" sz="1600" b="1" dirty="0">
                <a:solidFill>
                  <a:srgbClr val="051C2C"/>
                </a:solidFill>
              </a:rPr>
            </a:br>
            <a:br>
              <a:rPr lang="en-US" sz="1200" dirty="0">
                <a:solidFill>
                  <a:srgbClr val="051C2C"/>
                </a:solidFill>
              </a:rPr>
            </a:br>
            <a:r>
              <a:rPr lang="en-US" sz="1600" b="1" dirty="0">
                <a:solidFill>
                  <a:srgbClr val="051C2C"/>
                </a:solidFill>
              </a:rPr>
              <a:t>2. Results and Performance: </a:t>
            </a:r>
            <a:br>
              <a:rPr lang="en-US" sz="1600" b="1" dirty="0">
                <a:solidFill>
                  <a:srgbClr val="051C2C"/>
                </a:solidFill>
              </a:rPr>
            </a:br>
            <a:br>
              <a:rPr lang="en-US" sz="1200" i="1" dirty="0">
                <a:solidFill>
                  <a:srgbClr val="051C2C"/>
                </a:solidFill>
              </a:rPr>
            </a:br>
            <a:r>
              <a:rPr lang="en-US" sz="1600" b="1" dirty="0">
                <a:solidFill>
                  <a:srgbClr val="051C2C"/>
                </a:solidFill>
              </a:rPr>
              <a:t>3. Business Impact:</a:t>
            </a:r>
            <a:br>
              <a:rPr lang="en-US" sz="1600" b="1" dirty="0">
                <a:solidFill>
                  <a:srgbClr val="051C2C"/>
                </a:solidFill>
              </a:rPr>
            </a:br>
            <a:br>
              <a:rPr lang="en-US" sz="1200" i="1" dirty="0">
                <a:solidFill>
                  <a:srgbClr val="051C2C"/>
                </a:solidFill>
              </a:rPr>
            </a:br>
            <a:r>
              <a:rPr lang="en-US" sz="1600" b="1" dirty="0">
                <a:solidFill>
                  <a:srgbClr val="051C2C"/>
                </a:solidFill>
              </a:rPr>
              <a:t>4. Discussion, Outlook and Conclusion: </a:t>
            </a:r>
            <a:br>
              <a:rPr lang="en-US" sz="1600" b="1" dirty="0">
                <a:solidFill>
                  <a:srgbClr val="051C2C"/>
                </a:solidFill>
              </a:rPr>
            </a:br>
            <a:endParaRPr lang="en-US" sz="1200" dirty="0">
              <a:solidFill>
                <a:srgbClr val="051C2C"/>
              </a:solidFill>
            </a:endParaRP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D7B107F6-7BCB-AA8A-DE42-27EE211712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136" y="374694"/>
            <a:ext cx="2198467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b="1" dirty="0">
                <a:solidFill>
                  <a:srgbClr val="2251FF"/>
                </a:solidFill>
              </a:rPr>
              <a:t>AGENDA</a:t>
            </a:r>
            <a:endParaRPr sz="3200" b="1" dirty="0">
              <a:solidFill>
                <a:srgbClr val="061F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91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C6C5CAA1-1E60-EE44-8E3B-ACBED117C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B5E8D368-7AFD-599E-7257-8B1780FAD0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136" y="947394"/>
            <a:ext cx="8179727" cy="3899802"/>
          </a:xfrm>
          <a:prstGeom prst="rect">
            <a:avLst/>
          </a:prstGeom>
          <a:solidFill>
            <a:srgbClr val="E8E8E8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rtl="0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400" b="1" dirty="0">
                <a:solidFill>
                  <a:schemeClr val="tx1"/>
                </a:solidFill>
              </a:rPr>
              <a:t>1. Four-market optimization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- Day-ahead energy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- FCR capacity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- </a:t>
            </a:r>
            <a:r>
              <a:rPr lang="en-US" sz="1200" dirty="0" err="1">
                <a:solidFill>
                  <a:schemeClr val="tx1"/>
                </a:solidFill>
              </a:rPr>
              <a:t>aFRR</a:t>
            </a:r>
            <a:r>
              <a:rPr lang="en-US" sz="1200" dirty="0">
                <a:solidFill>
                  <a:schemeClr val="tx1"/>
                </a:solidFill>
              </a:rPr>
              <a:t> capacity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i="1" dirty="0">
                <a:solidFill>
                  <a:srgbClr val="2251FF"/>
                </a:solidFill>
              </a:rPr>
              <a:t>  - </a:t>
            </a:r>
            <a:r>
              <a:rPr lang="en-US" sz="1200" i="1" dirty="0" err="1">
                <a:solidFill>
                  <a:srgbClr val="2251FF"/>
                </a:solidFill>
              </a:rPr>
              <a:t>aFRR</a:t>
            </a:r>
            <a:r>
              <a:rPr lang="en-US" sz="1200" i="1" dirty="0">
                <a:solidFill>
                  <a:srgbClr val="2251FF"/>
                </a:solidFill>
              </a:rPr>
              <a:t> energy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2. Battery degradation modeling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200" i="1" dirty="0">
                <a:solidFill>
                  <a:srgbClr val="2251FF"/>
                </a:solidFill>
              </a:rPr>
              <a:t>  - Cyclic aging costs</a:t>
            </a:r>
            <a:br>
              <a:rPr lang="en-US" sz="1200" i="1" dirty="0">
                <a:solidFill>
                  <a:srgbClr val="2251FF"/>
                </a:solidFill>
              </a:rPr>
            </a:br>
            <a:r>
              <a:rPr lang="en-US" sz="1200" i="1" dirty="0">
                <a:solidFill>
                  <a:srgbClr val="2251FF"/>
                </a:solidFill>
              </a:rPr>
              <a:t>  - Calendar aging costs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3. 10-year investment analysis</a:t>
            </a:r>
            <a:br>
              <a:rPr lang="en-US" sz="1600" b="1" dirty="0">
                <a:solidFill>
                  <a:schemeClr val="tx1"/>
                </a:solidFill>
              </a:rPr>
            </a:b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A52118BE-0ACA-2F5B-46DD-088D2D470E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136" y="374694"/>
            <a:ext cx="4541028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b="1" dirty="0">
                <a:solidFill>
                  <a:srgbClr val="2251FF"/>
                </a:solidFill>
              </a:rPr>
              <a:t>Phase II Deliveries</a:t>
            </a:r>
            <a:endParaRPr lang="en-US" sz="3200" b="1" dirty="0">
              <a:solidFill>
                <a:srgbClr val="061F7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08BBC-0DA2-A6A0-EB91-E9CF5D357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616" y="1038360"/>
            <a:ext cx="4279769" cy="3697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197D1B-E667-DCC7-20B9-641496EB3BCF}"/>
              </a:ext>
            </a:extLst>
          </p:cNvPr>
          <p:cNvSpPr txBox="1"/>
          <p:nvPr/>
        </p:nvSpPr>
        <p:spPr>
          <a:xfrm>
            <a:off x="678729" y="3376411"/>
            <a:ext cx="3379510" cy="1170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Battery Specifications</a:t>
            </a:r>
          </a:p>
          <a:p>
            <a:pPr>
              <a:lnSpc>
                <a:spcPts val="1425"/>
              </a:lnSpc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Capacity: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4,472 kWh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Efficiency: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95% round-trip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C-rates: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0.25, 0.33, 0.50</a:t>
            </a:r>
          </a:p>
          <a:p>
            <a:pPr>
              <a:lnSpc>
                <a:spcPts val="1425"/>
              </a:lnSpc>
              <a:buNone/>
            </a:pPr>
            <a:r>
              <a:rPr lang="en-US" b="0" strike="sngStrike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strike="sng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strike="sngStrike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Daily cycles:</a:t>
            </a:r>
            <a:r>
              <a:rPr lang="en-US" b="0" strike="sng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1.0, 1.5, 2.0</a:t>
            </a:r>
          </a:p>
        </p:txBody>
      </p:sp>
    </p:spTree>
    <p:extLst>
      <p:ext uri="{BB962C8B-B14F-4D97-AF65-F5344CB8AC3E}">
        <p14:creationId xmlns:p14="http://schemas.microsoft.com/office/powerpoint/2010/main" val="1250999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48FCEA3F-69E1-7131-E3BB-8B6889A57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3C5546A8-049B-CBF8-8449-3BB5FF6B88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136" y="947394"/>
            <a:ext cx="8179727" cy="3899802"/>
          </a:xfrm>
          <a:prstGeom prst="rect">
            <a:avLst/>
          </a:prstGeom>
          <a:solidFill>
            <a:srgbClr val="E8E8E8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spcAft>
                <a:spcPts val="1200"/>
              </a:spcAft>
            </a:pPr>
            <a:endParaRPr lang="en-US" sz="1600" b="1" dirty="0">
              <a:solidFill>
                <a:srgbClr val="051C2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61;p14">
                <a:extLst>
                  <a:ext uri="{FF2B5EF4-FFF2-40B4-BE49-F238E27FC236}">
                    <a16:creationId xmlns:a16="http://schemas.microsoft.com/office/drawing/2014/main" id="{523B9D0B-4D99-AB93-8E51-3BD8A000A1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769" y="947394"/>
                <a:ext cx="2632076" cy="3899802"/>
              </a:xfrm>
              <a:prstGeom prst="rect">
                <a:avLst/>
              </a:prstGeom>
              <a:solidFill>
                <a:srgbClr val="E8E8E8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200" b="1" dirty="0">
                    <a:solidFill>
                      <a:srgbClr val="061F79"/>
                    </a:solidFill>
                    <a:latin typeface="+mj-lt"/>
                  </a:rPr>
                  <a:t>Model I: </a:t>
                </a:r>
                <a:br>
                  <a:rPr lang="en-US" sz="1200" b="1" dirty="0">
                    <a:solidFill>
                      <a:srgbClr val="061F79"/>
                    </a:solidFill>
                    <a:latin typeface="+mj-lt"/>
                  </a:rPr>
                </a:br>
                <a:r>
                  <a:rPr lang="en-US" sz="1200" b="1" dirty="0">
                    <a:solidFill>
                      <a:srgbClr val="061F79"/>
                    </a:solidFill>
                    <a:latin typeface="+mj-lt"/>
                  </a:rPr>
                  <a:t>Phase I Model + </a:t>
                </a:r>
                <a:r>
                  <a:rPr lang="en-US" sz="1200" b="1" dirty="0" err="1">
                    <a:solidFill>
                      <a:srgbClr val="061F79"/>
                    </a:solidFill>
                    <a:latin typeface="+mj-lt"/>
                  </a:rPr>
                  <a:t>aFRR</a:t>
                </a:r>
                <a:r>
                  <a:rPr lang="en-US" sz="1200" b="1" dirty="0">
                    <a:solidFill>
                      <a:srgbClr val="061F79"/>
                    </a:solidFill>
                    <a:latin typeface="+mj-lt"/>
                  </a:rPr>
                  <a:t> Energy</a:t>
                </a:r>
                <a:br>
                  <a:rPr lang="en-US" sz="1050" b="1" dirty="0">
                    <a:solidFill>
                      <a:srgbClr val="051C2C"/>
                    </a:solidFill>
                    <a:latin typeface="+mj-lt"/>
                  </a:rPr>
                </a:br>
                <a:br>
                  <a:rPr lang="en-US" sz="800" b="1" dirty="0">
                    <a:solidFill>
                      <a:srgbClr val="051C2C"/>
                    </a:solidFill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sz="1200" i="1" smtClean="0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fName>
                        <m:e>
                          <m:r>
                            <a:rPr lang="en-US" sz="1200" b="0" i="1" smtClean="0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𝑅𝑒𝑣𝑒𝑛𝑢𝑒</m:t>
                          </m:r>
                          <m:r>
                            <a:rPr lang="en-US" sz="1200" b="0" i="1" smtClean="0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ar-AE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ar-AE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  <m:t>𝐷𝐴</m:t>
                              </m:r>
                            </m:sub>
                          </m:sSub>
                          <m:r>
                            <a:rPr lang="ar-AE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ar-AE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ar-AE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  <m:t>𝐴𝑁𝐶𝐼</m:t>
                              </m:r>
                            </m:sub>
                          </m:sSub>
                          <m:r>
                            <a:rPr lang="ar-AE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ar-AE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ar-AE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  <m:t>𝑎𝐹𝑅</m:t>
                              </m:r>
                              <m:sSub>
                                <m:sSubPr>
                                  <m:ctrlPr>
                                    <a:rPr lang="ar-AE" sz="1200" i="1">
                                      <a:solidFill>
                                        <a:srgbClr val="2251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200" i="1">
                                      <a:solidFill>
                                        <a:srgbClr val="2251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ar-AE" sz="1200" i="1">
                                      <a:solidFill>
                                        <a:srgbClr val="2251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sub>
                          </m:sSub>
                        </m:e>
                      </m:func>
                    </m:oMath>
                  </m:oMathPara>
                </a14:m>
                <a:endParaRPr lang="en-US" sz="1200" dirty="0">
                  <a:solidFill>
                    <a:srgbClr val="2251FF"/>
                  </a:solidFill>
                  <a:latin typeface="+mj-lt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1200" i="1" dirty="0" err="1">
                    <a:solidFill>
                      <a:srgbClr val="2251FF"/>
                    </a:solidFill>
                    <a:latin typeface="+mj-lt"/>
                  </a:rPr>
                  <a:t>s.t.</a:t>
                </a:r>
                <a:br>
                  <a:rPr lang="ar-AE" sz="1200" i="1" dirty="0">
                    <a:solidFill>
                      <a:srgbClr val="051C2C"/>
                    </a:solidFill>
                    <a:latin typeface="+mj-lt"/>
                  </a:rPr>
                </a:br>
                <a:endParaRPr lang="en-US" sz="800" i="1" dirty="0">
                  <a:solidFill>
                    <a:srgbClr val="051C2C"/>
                  </a:solidFill>
                  <a:latin typeface="+mj-lt"/>
                </a:endParaRPr>
              </a:p>
              <a:p>
                <a:pPr algn="ctr">
                  <a:spcAft>
                    <a:spcPts val="1200"/>
                  </a:spcAft>
                </a:pPr>
                <a:endParaRPr lang="en-US" sz="800" dirty="0">
                  <a:solidFill>
                    <a:srgbClr val="051C2C"/>
                  </a:solidFill>
                  <a:latin typeface="+mj-lt"/>
                </a:endParaRPr>
              </a:p>
              <a:p>
                <a:pPr>
                  <a:spcAft>
                    <a:spcPts val="1200"/>
                  </a:spcAft>
                </a:pPr>
                <a:endParaRPr lang="en-US" sz="800" dirty="0">
                  <a:solidFill>
                    <a:srgbClr val="051C2C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Google Shape;61;p14">
                <a:extLst>
                  <a:ext uri="{FF2B5EF4-FFF2-40B4-BE49-F238E27FC236}">
                    <a16:creationId xmlns:a16="http://schemas.microsoft.com/office/drawing/2014/main" id="{523B9D0B-4D99-AB93-8E51-3BD8A000A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69" y="947394"/>
                <a:ext cx="2632076" cy="38998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3F2130C-86FE-41AD-1BF9-3A8487487C30}"/>
              </a:ext>
            </a:extLst>
          </p:cNvPr>
          <p:cNvSpPr txBox="1"/>
          <p:nvPr/>
        </p:nvSpPr>
        <p:spPr>
          <a:xfrm>
            <a:off x="701983" y="3115559"/>
            <a:ext cx="233563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50" dirty="0">
                <a:solidFill>
                  <a:srgbClr val="051C2C"/>
                </a:solidFill>
                <a:latin typeface="+mj-lt"/>
              </a:rPr>
              <a:t>BESS Physical Rules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>
                <a:solidFill>
                  <a:srgbClr val="051C2C"/>
                </a:solidFill>
                <a:latin typeface="+mj-lt"/>
              </a:rPr>
              <a:t>Market Rules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>
                <a:solidFill>
                  <a:srgbClr val="051C2C"/>
                </a:solidFill>
                <a:latin typeface="+mj-lt"/>
              </a:rPr>
              <a:t>Energy Balance</a:t>
            </a:r>
          </a:p>
          <a:p>
            <a:pPr marL="228600" indent="-228600">
              <a:buFont typeface="+mj-lt"/>
              <a:buAutoNum type="arabicPeriod"/>
            </a:pPr>
            <a:endParaRPr lang="en-US" sz="1050" dirty="0">
              <a:solidFill>
                <a:srgbClr val="051C2C"/>
              </a:solidFill>
              <a:latin typeface="+mj-lt"/>
            </a:endParaRP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4AD4ED50-A022-0989-F352-CDEDA0A48B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9563" y="208730"/>
            <a:ext cx="8424872" cy="67772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51C2C"/>
                </a:solidFill>
              </a:rPr>
              <a:t>Model and Implementation </a:t>
            </a:r>
            <a:br>
              <a:rPr lang="en-US" sz="2800" b="1" dirty="0">
                <a:solidFill>
                  <a:srgbClr val="2251FF"/>
                </a:solidFill>
              </a:rPr>
            </a:br>
            <a:r>
              <a:rPr lang="en-US" sz="1800" b="1" dirty="0">
                <a:solidFill>
                  <a:srgbClr val="2251FF"/>
                </a:solidFill>
              </a:rPr>
              <a:t>Three-Stage Model Architecture</a:t>
            </a:r>
            <a:endParaRPr lang="en-US" sz="2800" b="1" dirty="0">
              <a:solidFill>
                <a:srgbClr val="061F79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1A109E-9980-C49D-1460-8194A5F65360}"/>
              </a:ext>
            </a:extLst>
          </p:cNvPr>
          <p:cNvSpPr txBox="1"/>
          <p:nvPr/>
        </p:nvSpPr>
        <p:spPr>
          <a:xfrm>
            <a:off x="3472186" y="3115559"/>
            <a:ext cx="233563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50" dirty="0">
                <a:solidFill>
                  <a:srgbClr val="051C2C"/>
                </a:solidFill>
                <a:latin typeface="+mj-lt"/>
              </a:rPr>
              <a:t>BESS Physical Rules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>
                <a:solidFill>
                  <a:srgbClr val="051C2C"/>
                </a:solidFill>
                <a:latin typeface="+mj-lt"/>
              </a:rPr>
              <a:t>Market Rules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>
                <a:solidFill>
                  <a:srgbClr val="051C2C"/>
                </a:solidFill>
                <a:latin typeface="+mj-lt"/>
              </a:rPr>
              <a:t>Energy Balance</a:t>
            </a:r>
          </a:p>
          <a:p>
            <a:pPr marL="228600" indent="-228600">
              <a:buFont typeface="+mj-lt"/>
              <a:buAutoNum type="arabicPeriod"/>
            </a:pPr>
            <a:endParaRPr lang="en-US" sz="1050" dirty="0">
              <a:solidFill>
                <a:srgbClr val="051C2C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61;p14">
                <a:extLst>
                  <a:ext uri="{FF2B5EF4-FFF2-40B4-BE49-F238E27FC236}">
                    <a16:creationId xmlns:a16="http://schemas.microsoft.com/office/drawing/2014/main" id="{3F3695AB-C5DB-935A-7F17-271C108E2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5461" y="947394"/>
                <a:ext cx="2632076" cy="3899802"/>
              </a:xfrm>
              <a:prstGeom prst="rect">
                <a:avLst/>
              </a:prstGeom>
              <a:solidFill>
                <a:srgbClr val="E8E8E8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200" b="1" dirty="0">
                    <a:solidFill>
                      <a:srgbClr val="061F79"/>
                    </a:solidFill>
                    <a:latin typeface="+mj-lt"/>
                  </a:rPr>
                  <a:t>Model III: </a:t>
                </a:r>
                <a:br>
                  <a:rPr lang="en-US" sz="1200" b="1" dirty="0">
                    <a:solidFill>
                      <a:srgbClr val="061F79"/>
                    </a:solidFill>
                    <a:latin typeface="+mj-lt"/>
                  </a:rPr>
                </a:br>
                <a:r>
                  <a:rPr lang="en-US" sz="1200" b="1" dirty="0">
                    <a:solidFill>
                      <a:srgbClr val="061F79"/>
                    </a:solidFill>
                    <a:latin typeface="+mj-lt"/>
                  </a:rPr>
                  <a:t>Model II + Calendar Aging</a:t>
                </a:r>
                <a:br>
                  <a:rPr lang="en-US" sz="1050" b="1" dirty="0">
                    <a:solidFill>
                      <a:srgbClr val="051C2C"/>
                    </a:solidFill>
                    <a:latin typeface="+mj-lt"/>
                  </a:rPr>
                </a:br>
                <a:br>
                  <a:rPr lang="en-US" sz="800" b="1" dirty="0">
                    <a:solidFill>
                      <a:srgbClr val="051C2C"/>
                    </a:solidFill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sz="1200" i="1" smtClean="0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fName>
                        <m:e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𝑅𝑒𝑣𝑒𝑛𝑢𝑒</m:t>
                          </m:r>
                        </m:e>
                      </m:func>
                      <m:r>
                        <a:rPr lang="en-US" sz="1200" i="1">
                          <a:solidFill>
                            <a:srgbClr val="2251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i="1">
                          <a:solidFill>
                            <a:srgbClr val="2251FF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200" i="1">
                          <a:solidFill>
                            <a:srgbClr val="2251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𝑐𝑦𝑐𝑙𝑖𝑐</m:t>
                          </m:r>
                        </m:sub>
                      </m:sSub>
                      <m:r>
                        <a:rPr lang="en-US" sz="1200" i="1">
                          <a:solidFill>
                            <a:srgbClr val="2251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𝑐𝑎𝑙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dirty="0">
                          <a:solidFill>
                            <a:srgbClr val="2251FF"/>
                          </a:solidFill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rgbClr val="2251FF"/>
                  </a:solidFill>
                  <a:latin typeface="+mj-lt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1200" i="1" dirty="0" err="1">
                    <a:solidFill>
                      <a:srgbClr val="2251FF"/>
                    </a:solidFill>
                    <a:latin typeface="+mj-lt"/>
                  </a:rPr>
                  <a:t>s.t.</a:t>
                </a:r>
                <a:br>
                  <a:rPr lang="ar-AE" sz="1200" i="1" dirty="0">
                    <a:solidFill>
                      <a:srgbClr val="051C2C"/>
                    </a:solidFill>
                    <a:latin typeface="+mj-lt"/>
                  </a:rPr>
                </a:br>
                <a:endParaRPr lang="en-US" sz="800" i="1" dirty="0">
                  <a:solidFill>
                    <a:srgbClr val="051C2C"/>
                  </a:solidFill>
                  <a:latin typeface="+mj-lt"/>
                </a:endParaRPr>
              </a:p>
              <a:p>
                <a:pPr algn="ctr">
                  <a:spcAft>
                    <a:spcPts val="1200"/>
                  </a:spcAft>
                </a:pPr>
                <a:endParaRPr lang="en-US" sz="800" dirty="0">
                  <a:solidFill>
                    <a:srgbClr val="051C2C"/>
                  </a:solidFill>
                  <a:latin typeface="+mj-lt"/>
                </a:endParaRPr>
              </a:p>
              <a:p>
                <a:pPr>
                  <a:spcAft>
                    <a:spcPts val="1200"/>
                  </a:spcAft>
                </a:pPr>
                <a:endParaRPr lang="en-US" sz="800" dirty="0">
                  <a:solidFill>
                    <a:srgbClr val="051C2C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Google Shape;61;p14">
                <a:extLst>
                  <a:ext uri="{FF2B5EF4-FFF2-40B4-BE49-F238E27FC236}">
                    <a16:creationId xmlns:a16="http://schemas.microsoft.com/office/drawing/2014/main" id="{3F3695AB-C5DB-935A-7F17-271C108E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461" y="947394"/>
                <a:ext cx="2632076" cy="3899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534F4BB-2627-D57D-26DE-4E03001582BB}"/>
              </a:ext>
            </a:extLst>
          </p:cNvPr>
          <p:cNvSpPr txBox="1"/>
          <p:nvPr/>
        </p:nvSpPr>
        <p:spPr>
          <a:xfrm>
            <a:off x="6238675" y="3115559"/>
            <a:ext cx="2335631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50" dirty="0">
                <a:solidFill>
                  <a:srgbClr val="051C2C"/>
                </a:solidFill>
                <a:latin typeface="+mj-lt"/>
              </a:rPr>
              <a:t>Model II constraints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 err="1">
                <a:solidFill>
                  <a:srgbClr val="051C2C"/>
                </a:solidFill>
                <a:latin typeface="+mj-lt"/>
              </a:rPr>
              <a:t>Calender</a:t>
            </a:r>
            <a:r>
              <a:rPr lang="en-US" sz="1050" dirty="0">
                <a:solidFill>
                  <a:srgbClr val="051C2C"/>
                </a:solidFill>
                <a:latin typeface="+mj-lt"/>
              </a:rPr>
              <a:t> Aging Constraints</a:t>
            </a:r>
          </a:p>
          <a:p>
            <a:pPr marL="228600" indent="-228600">
              <a:buFont typeface="+mj-lt"/>
              <a:buAutoNum type="arabicPeriod"/>
            </a:pPr>
            <a:endParaRPr lang="en-US" sz="1050" dirty="0">
              <a:solidFill>
                <a:srgbClr val="051C2C"/>
              </a:solidFill>
              <a:latin typeface="+mj-lt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3019110-A685-616D-455E-85EA4CA15198}"/>
              </a:ext>
            </a:extLst>
          </p:cNvPr>
          <p:cNvSpPr/>
          <p:nvPr/>
        </p:nvSpPr>
        <p:spPr>
          <a:xfrm>
            <a:off x="5750338" y="2640870"/>
            <a:ext cx="334651" cy="533346"/>
          </a:xfrm>
          <a:prstGeom prst="rightArrow">
            <a:avLst/>
          </a:prstGeom>
          <a:solidFill>
            <a:srgbClr val="2251FF"/>
          </a:solidFill>
          <a:ln>
            <a:solidFill>
              <a:srgbClr val="061F79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8E8E8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1862664-4EDB-E267-52CC-27F01C14F459}"/>
              </a:ext>
            </a:extLst>
          </p:cNvPr>
          <p:cNvSpPr/>
          <p:nvPr/>
        </p:nvSpPr>
        <p:spPr>
          <a:xfrm>
            <a:off x="2976977" y="2640870"/>
            <a:ext cx="334651" cy="512850"/>
          </a:xfrm>
          <a:prstGeom prst="rightArrow">
            <a:avLst/>
          </a:prstGeom>
          <a:solidFill>
            <a:srgbClr val="2251FF"/>
          </a:solidFill>
          <a:ln>
            <a:solidFill>
              <a:srgbClr val="061F79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8E8E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61;p14">
                <a:extLst>
                  <a:ext uri="{FF2B5EF4-FFF2-40B4-BE49-F238E27FC236}">
                    <a16:creationId xmlns:a16="http://schemas.microsoft.com/office/drawing/2014/main" id="{D8A547CF-2E2C-7004-EB8A-D9A9260F42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48972" y="947394"/>
                <a:ext cx="2632076" cy="3899802"/>
              </a:xfrm>
              <a:prstGeom prst="rect">
                <a:avLst/>
              </a:prstGeom>
              <a:solidFill>
                <a:srgbClr val="E8E8E8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200" b="1" dirty="0">
                    <a:solidFill>
                      <a:srgbClr val="061F79"/>
                    </a:solidFill>
                    <a:latin typeface="+mj-lt"/>
                  </a:rPr>
                  <a:t>Model II: </a:t>
                </a:r>
                <a:br>
                  <a:rPr lang="en-US" sz="1200" b="1" dirty="0">
                    <a:solidFill>
                      <a:srgbClr val="061F79"/>
                    </a:solidFill>
                    <a:latin typeface="+mj-lt"/>
                  </a:rPr>
                </a:br>
                <a:r>
                  <a:rPr lang="en-US" sz="1200" b="1" dirty="0">
                    <a:solidFill>
                      <a:srgbClr val="061F79"/>
                    </a:solidFill>
                    <a:latin typeface="+mj-lt"/>
                  </a:rPr>
                  <a:t>Model I + Cyclic Aging</a:t>
                </a:r>
                <a:br>
                  <a:rPr lang="en-US" sz="1050" b="1" dirty="0">
                    <a:solidFill>
                      <a:srgbClr val="051C2C"/>
                    </a:solidFill>
                    <a:latin typeface="+mj-lt"/>
                  </a:rPr>
                </a:br>
                <a:br>
                  <a:rPr lang="en-US" sz="800" b="1" dirty="0">
                    <a:solidFill>
                      <a:srgbClr val="051C2C"/>
                    </a:solidFill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sz="1200" i="1" smtClean="0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fName>
                        <m:e>
                          <m:r>
                            <a:rPr lang="en-US" sz="1200" b="0" i="1" smtClean="0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𝑅𝑒𝑣𝑒𝑛𝑢𝑒</m:t>
                          </m:r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  <m:t>𝑐𝑦𝑐𝑙𝑖𝑐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1200" i="1" dirty="0">
                  <a:solidFill>
                    <a:srgbClr val="2251FF"/>
                  </a:solidFill>
                  <a:latin typeface="+mj-lt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1200" i="1" dirty="0">
                    <a:solidFill>
                      <a:srgbClr val="2251FF"/>
                    </a:solidFill>
                    <a:latin typeface="+mj-lt"/>
                  </a:rPr>
                  <a:t> </a:t>
                </a:r>
                <a:r>
                  <a:rPr lang="en-US" sz="1200" i="1" dirty="0" err="1">
                    <a:solidFill>
                      <a:srgbClr val="2251FF"/>
                    </a:solidFill>
                    <a:latin typeface="+mj-lt"/>
                  </a:rPr>
                  <a:t>s.t.</a:t>
                </a:r>
                <a:br>
                  <a:rPr lang="ar-AE" sz="1200" i="1" dirty="0">
                    <a:solidFill>
                      <a:srgbClr val="051C2C"/>
                    </a:solidFill>
                    <a:latin typeface="+mj-lt"/>
                  </a:rPr>
                </a:br>
                <a:endParaRPr lang="en-US" sz="800" i="1" dirty="0">
                  <a:solidFill>
                    <a:srgbClr val="051C2C"/>
                  </a:solidFill>
                  <a:latin typeface="+mj-lt"/>
                </a:endParaRPr>
              </a:p>
              <a:p>
                <a:pPr algn="ctr">
                  <a:spcAft>
                    <a:spcPts val="1200"/>
                  </a:spcAft>
                </a:pPr>
                <a:endParaRPr lang="en-US" sz="800" dirty="0">
                  <a:solidFill>
                    <a:srgbClr val="051C2C"/>
                  </a:solidFill>
                  <a:latin typeface="+mj-lt"/>
                </a:endParaRPr>
              </a:p>
              <a:p>
                <a:pPr>
                  <a:spcAft>
                    <a:spcPts val="1200"/>
                  </a:spcAft>
                </a:pPr>
                <a:endParaRPr lang="en-US" sz="800" dirty="0">
                  <a:solidFill>
                    <a:srgbClr val="051C2C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Google Shape;61;p14">
                <a:extLst>
                  <a:ext uri="{FF2B5EF4-FFF2-40B4-BE49-F238E27FC236}">
                    <a16:creationId xmlns:a16="http://schemas.microsoft.com/office/drawing/2014/main" id="{D8A547CF-2E2C-7004-EB8A-D9A9260F4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972" y="947394"/>
                <a:ext cx="2632076" cy="38998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6CD468E-5DE5-01F4-A8A4-47931A9FE02C}"/>
              </a:ext>
            </a:extLst>
          </p:cNvPr>
          <p:cNvSpPr txBox="1"/>
          <p:nvPr/>
        </p:nvSpPr>
        <p:spPr>
          <a:xfrm>
            <a:off x="3457860" y="3115559"/>
            <a:ext cx="233563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50" dirty="0">
                <a:solidFill>
                  <a:srgbClr val="051C2C"/>
                </a:solidFill>
                <a:latin typeface="+mj-lt"/>
              </a:rPr>
              <a:t>Model I constraints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>
                <a:solidFill>
                  <a:srgbClr val="051C2C"/>
                </a:solidFill>
                <a:latin typeface="+mj-lt"/>
              </a:rPr>
              <a:t>Cyclic Aging Constraints</a:t>
            </a:r>
          </a:p>
        </p:txBody>
      </p:sp>
    </p:spTree>
    <p:extLst>
      <p:ext uri="{BB962C8B-B14F-4D97-AF65-F5344CB8AC3E}">
        <p14:creationId xmlns:p14="http://schemas.microsoft.com/office/powerpoint/2010/main" val="195247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11423BFE-AE56-0D89-D8AF-380D78A57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F94B237A-87D5-49CD-00C4-A5C58173D7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861" y="947394"/>
            <a:ext cx="8179727" cy="3899802"/>
          </a:xfrm>
          <a:prstGeom prst="rect">
            <a:avLst/>
          </a:prstGeom>
          <a:solidFill>
            <a:srgbClr val="E8E8E8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rmAutofit/>
          </a:bodyPr>
          <a:lstStyle/>
          <a:p>
            <a:endParaRPr lang="en-US" sz="1600" dirty="0">
              <a:solidFill>
                <a:srgbClr val="2251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61;p14">
                <a:extLst>
                  <a:ext uri="{FF2B5EF4-FFF2-40B4-BE49-F238E27FC236}">
                    <a16:creationId xmlns:a16="http://schemas.microsoft.com/office/drawing/2014/main" id="{0B20BF32-19DD-11AB-4254-3614A8832D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769" y="947394"/>
                <a:ext cx="2632076" cy="3899802"/>
              </a:xfrm>
              <a:prstGeom prst="rect">
                <a:avLst/>
              </a:prstGeom>
              <a:solidFill>
                <a:srgbClr val="E8E8E8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200" b="1" dirty="0">
                    <a:solidFill>
                      <a:srgbClr val="061F79"/>
                    </a:solidFill>
                    <a:latin typeface="+mj-lt"/>
                  </a:rPr>
                  <a:t>Model I: </a:t>
                </a:r>
                <a:br>
                  <a:rPr lang="en-US" sz="1200" b="1" dirty="0">
                    <a:solidFill>
                      <a:srgbClr val="061F79"/>
                    </a:solidFill>
                    <a:latin typeface="+mj-lt"/>
                  </a:rPr>
                </a:br>
                <a:r>
                  <a:rPr lang="en-US" sz="1200" b="1" dirty="0">
                    <a:solidFill>
                      <a:srgbClr val="061F79"/>
                    </a:solidFill>
                    <a:latin typeface="+mj-lt"/>
                  </a:rPr>
                  <a:t>Phase I Model + </a:t>
                </a:r>
                <a:r>
                  <a:rPr lang="en-US" sz="1200" b="1" dirty="0" err="1">
                    <a:solidFill>
                      <a:srgbClr val="061F79"/>
                    </a:solidFill>
                    <a:latin typeface="+mj-lt"/>
                  </a:rPr>
                  <a:t>aFRR</a:t>
                </a:r>
                <a:r>
                  <a:rPr lang="en-US" sz="1200" b="1" dirty="0">
                    <a:solidFill>
                      <a:srgbClr val="061F79"/>
                    </a:solidFill>
                    <a:latin typeface="+mj-lt"/>
                  </a:rPr>
                  <a:t> Energy</a:t>
                </a:r>
                <a:br>
                  <a:rPr lang="en-US" sz="800" b="1" dirty="0">
                    <a:solidFill>
                      <a:srgbClr val="051C2C"/>
                    </a:solidFill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sz="1200" i="1" smtClean="0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fName>
                        <m:e>
                          <m:r>
                            <a:rPr lang="en-US" sz="1200" b="0" i="1" smtClean="0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𝑅𝑒𝑣𝑒𝑛𝑢𝑒</m:t>
                          </m:r>
                          <m:r>
                            <a:rPr lang="en-US" sz="1200" b="0" i="1" smtClean="0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ar-AE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ar-AE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  <m:t>𝐷𝐴</m:t>
                              </m:r>
                            </m:sub>
                          </m:sSub>
                          <m:r>
                            <a:rPr lang="ar-AE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ar-AE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ar-AE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  <m:t>𝐴𝑁𝐶𝐼</m:t>
                              </m:r>
                            </m:sub>
                          </m:sSub>
                          <m:r>
                            <a:rPr lang="ar-AE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ar-AE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ar-AE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  <m:t>𝑎𝐹𝑅</m:t>
                              </m:r>
                              <m:sSub>
                                <m:sSubPr>
                                  <m:ctrlPr>
                                    <a:rPr lang="ar-AE" sz="1200" i="1">
                                      <a:solidFill>
                                        <a:srgbClr val="2251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200" i="1">
                                      <a:solidFill>
                                        <a:srgbClr val="2251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ar-AE" sz="1200" i="1">
                                      <a:solidFill>
                                        <a:srgbClr val="2251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sub>
                          </m:sSub>
                        </m:e>
                      </m:func>
                    </m:oMath>
                  </m:oMathPara>
                </a14:m>
                <a:endParaRPr lang="en-US" sz="1200" dirty="0">
                  <a:solidFill>
                    <a:srgbClr val="2251FF"/>
                  </a:solidFill>
                  <a:latin typeface="+mj-lt"/>
                </a:endParaRPr>
              </a:p>
              <a:p>
                <a:pPr>
                  <a:spcAft>
                    <a:spcPts val="1200"/>
                  </a:spcAft>
                </a:pPr>
                <a:br>
                  <a:rPr lang="ar-AE" sz="1200" i="1" dirty="0">
                    <a:solidFill>
                      <a:srgbClr val="051C2C"/>
                    </a:solidFill>
                    <a:latin typeface="+mj-lt"/>
                  </a:rPr>
                </a:br>
                <a:endParaRPr lang="en-US" sz="800" i="1" dirty="0">
                  <a:solidFill>
                    <a:srgbClr val="051C2C"/>
                  </a:solidFill>
                  <a:latin typeface="+mj-lt"/>
                </a:endParaRPr>
              </a:p>
              <a:p>
                <a:pPr algn="ctr">
                  <a:spcAft>
                    <a:spcPts val="1200"/>
                  </a:spcAft>
                </a:pPr>
                <a:endParaRPr lang="en-US" sz="800" dirty="0">
                  <a:solidFill>
                    <a:srgbClr val="051C2C"/>
                  </a:solidFill>
                  <a:latin typeface="+mj-lt"/>
                </a:endParaRPr>
              </a:p>
              <a:p>
                <a:pPr>
                  <a:spcAft>
                    <a:spcPts val="1200"/>
                  </a:spcAft>
                </a:pPr>
                <a:endParaRPr lang="en-US" sz="800" dirty="0">
                  <a:solidFill>
                    <a:srgbClr val="051C2C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Google Shape;61;p14">
                <a:extLst>
                  <a:ext uri="{FF2B5EF4-FFF2-40B4-BE49-F238E27FC236}">
                    <a16:creationId xmlns:a16="http://schemas.microsoft.com/office/drawing/2014/main" id="{0B20BF32-19DD-11AB-4254-3614A8832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69" y="947394"/>
                <a:ext cx="2632076" cy="38998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66958FEF-E63E-B16D-7CF4-0EA441B64E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9563" y="208730"/>
            <a:ext cx="8424872" cy="67772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51C2C"/>
                </a:solidFill>
              </a:rPr>
              <a:t>Model and Implementation </a:t>
            </a:r>
            <a:br>
              <a:rPr lang="en-US" sz="2800" b="1" dirty="0">
                <a:solidFill>
                  <a:srgbClr val="2251FF"/>
                </a:solidFill>
              </a:rPr>
            </a:br>
            <a:r>
              <a:rPr lang="en-US" sz="1800" b="1" dirty="0">
                <a:solidFill>
                  <a:srgbClr val="2251FF"/>
                </a:solidFill>
              </a:rPr>
              <a:t>Three-Stage Model Architecture</a:t>
            </a:r>
            <a:endParaRPr lang="en-US" sz="2800" b="1" dirty="0">
              <a:solidFill>
                <a:srgbClr val="061F7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432894-1966-30CB-1928-8F21D251C7FD}"/>
              </a:ext>
            </a:extLst>
          </p:cNvPr>
          <p:cNvSpPr txBox="1"/>
          <p:nvPr/>
        </p:nvSpPr>
        <p:spPr>
          <a:xfrm>
            <a:off x="3110845" y="988385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2251FF"/>
                </a:solidFill>
              </a:rPr>
              <a:t>Model Components: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3065E-0492-3E0F-5807-20E895C8A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686" y="1236252"/>
            <a:ext cx="2632076" cy="6431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4EB533-1F99-8FEA-7882-71A76E2131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0275"/>
          <a:stretch>
            <a:fillRect/>
          </a:stretch>
        </p:blipFill>
        <p:spPr>
          <a:xfrm>
            <a:off x="3221219" y="2775524"/>
            <a:ext cx="2622552" cy="1749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6D017F7-711A-88CA-25B4-AB798EE8D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708" y="1646705"/>
            <a:ext cx="2308600" cy="16565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7BC5D0-8335-BC06-5063-DE9D4B6E0B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708" y="3258384"/>
            <a:ext cx="2308600" cy="15154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754989C-61AA-2972-7969-ABE5E3887955}"/>
              </a:ext>
            </a:extLst>
          </p:cNvPr>
          <p:cNvSpPr txBox="1"/>
          <p:nvPr/>
        </p:nvSpPr>
        <p:spPr>
          <a:xfrm>
            <a:off x="4597511" y="2763902"/>
            <a:ext cx="1285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2251FF"/>
                </a:solidFill>
                <a:latin typeface="+mj-lt"/>
              </a:rPr>
              <a:t>(CST-2) </a:t>
            </a:r>
            <a:br>
              <a:rPr lang="en-US" sz="600" dirty="0">
                <a:solidFill>
                  <a:srgbClr val="2251FF"/>
                </a:solidFill>
                <a:latin typeface="+mj-lt"/>
              </a:rPr>
            </a:br>
            <a:r>
              <a:rPr lang="en-US" sz="600" i="0" dirty="0">
                <a:solidFill>
                  <a:srgbClr val="2251FF"/>
                </a:solidFill>
                <a:latin typeface="+mj-lt"/>
              </a:rPr>
              <a:t>SOC Limits </a:t>
            </a:r>
            <a:endParaRPr lang="en-US" sz="600" dirty="0">
              <a:solidFill>
                <a:srgbClr val="2251FF"/>
              </a:solidFill>
              <a:latin typeface="+mj-lt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30A9B3C-C9DF-DFC7-6928-CD6C2CC99F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0743" y="3035612"/>
            <a:ext cx="2622552" cy="5634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46C7897-6DB3-A5B5-D1DB-B5F685090DA4}"/>
              </a:ext>
            </a:extLst>
          </p:cNvPr>
          <p:cNvSpPr txBox="1"/>
          <p:nvPr/>
        </p:nvSpPr>
        <p:spPr>
          <a:xfrm>
            <a:off x="4794360" y="3244218"/>
            <a:ext cx="1058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2251FF"/>
                </a:solidFill>
                <a:latin typeface="+mj-lt"/>
              </a:rPr>
              <a:t>(CST-3) </a:t>
            </a:r>
            <a:br>
              <a:rPr lang="en-US" sz="600" dirty="0">
                <a:solidFill>
                  <a:srgbClr val="2251FF"/>
                </a:solidFill>
                <a:latin typeface="+mj-lt"/>
              </a:rPr>
            </a:br>
            <a:r>
              <a:rPr lang="en-US" sz="600" i="0" dirty="0">
                <a:solidFill>
                  <a:srgbClr val="2251FF"/>
                </a:solidFill>
                <a:latin typeface="+mj-lt"/>
              </a:rPr>
              <a:t>Prevent Simultaneous Operation</a:t>
            </a:r>
            <a:endParaRPr lang="en-US" sz="600" dirty="0">
              <a:solidFill>
                <a:srgbClr val="2251FF"/>
              </a:solidFill>
              <a:latin typeface="+mj-l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CC7ED1F-A1FA-5A0B-8EB8-8CD5A997D699}"/>
              </a:ext>
            </a:extLst>
          </p:cNvPr>
          <p:cNvGrpSpPr/>
          <p:nvPr/>
        </p:nvGrpSpPr>
        <p:grpSpPr>
          <a:xfrm>
            <a:off x="5972488" y="1102778"/>
            <a:ext cx="2632076" cy="477054"/>
            <a:chOff x="5926403" y="3320816"/>
            <a:chExt cx="2632076" cy="47705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AC63A1C-393E-401C-2363-F283EB735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26403" y="3379629"/>
              <a:ext cx="2632076" cy="320746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764B214-62DA-217C-C04D-443F74BC6CB8}"/>
                </a:ext>
              </a:extLst>
            </p:cNvPr>
            <p:cNvSpPr txBox="1"/>
            <p:nvPr/>
          </p:nvSpPr>
          <p:spPr>
            <a:xfrm>
              <a:off x="7616964" y="3320816"/>
              <a:ext cx="657226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2251FF"/>
                  </a:solidFill>
                  <a:latin typeface="+mj-lt"/>
                </a:rPr>
                <a:t>(CST-5)</a:t>
              </a:r>
              <a:r>
                <a:rPr lang="en-US" sz="700" dirty="0">
                  <a:solidFill>
                    <a:srgbClr val="2251FF"/>
                  </a:solidFill>
                  <a:latin typeface="+mj-lt"/>
                </a:rPr>
                <a:t> </a:t>
              </a:r>
              <a:r>
                <a:rPr lang="en-US" sz="600" i="0" dirty="0">
                  <a:solidFill>
                    <a:srgbClr val="2251FF"/>
                  </a:solidFill>
                  <a:latin typeface="+mj-lt"/>
                </a:rPr>
                <a:t>Market Co-optimization Power Limits</a:t>
              </a:r>
              <a:endParaRPr lang="en-US" sz="700" dirty="0">
                <a:solidFill>
                  <a:srgbClr val="2251FF"/>
                </a:solidFill>
                <a:latin typeface="+mj-lt"/>
              </a:endParaRP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819F9F1B-4487-B7EE-E2ED-4236A82B13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0743" y="3870750"/>
            <a:ext cx="3903482" cy="65641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08F8FDF-1B50-6D9B-90E4-52336914CA5E}"/>
              </a:ext>
            </a:extLst>
          </p:cNvPr>
          <p:cNvSpPr txBox="1"/>
          <p:nvPr/>
        </p:nvSpPr>
        <p:spPr>
          <a:xfrm>
            <a:off x="5656662" y="4295719"/>
            <a:ext cx="118763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2251FF"/>
                </a:solidFill>
                <a:latin typeface="+mj-lt"/>
              </a:rPr>
              <a:t>(CST-4)</a:t>
            </a:r>
            <a:r>
              <a:rPr lang="en-US" sz="700" dirty="0">
                <a:solidFill>
                  <a:srgbClr val="2251FF"/>
                </a:solidFill>
                <a:latin typeface="+mj-lt"/>
              </a:rPr>
              <a:t> </a:t>
            </a:r>
            <a:r>
              <a:rPr lang="en-US" sz="600" i="0" dirty="0">
                <a:solidFill>
                  <a:srgbClr val="2251FF"/>
                </a:solidFill>
                <a:latin typeface="+mj-lt"/>
              </a:rPr>
              <a:t>Ancillary Service Energy Reserve</a:t>
            </a:r>
            <a:endParaRPr lang="en-US" sz="700" dirty="0">
              <a:solidFill>
                <a:srgbClr val="2251FF"/>
              </a:solidFill>
              <a:latin typeface="+mj-l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64C555-B354-0FBC-8A59-AAFFA2F5436D}"/>
              </a:ext>
            </a:extLst>
          </p:cNvPr>
          <p:cNvGrpSpPr/>
          <p:nvPr/>
        </p:nvGrpSpPr>
        <p:grpSpPr>
          <a:xfrm>
            <a:off x="5971839" y="1529922"/>
            <a:ext cx="2391336" cy="582523"/>
            <a:chOff x="5877505" y="1523827"/>
            <a:chExt cx="2391336" cy="582523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A0034D0-F24A-D603-237F-E5FC3122B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77505" y="1704610"/>
              <a:ext cx="2391336" cy="38521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EC25D5A-1B2B-5B43-D186-097EF6CCF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77505" y="1523827"/>
              <a:ext cx="1701568" cy="22417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1C990AD-C74E-6B27-2C1C-9318371EB8CA}"/>
                </a:ext>
              </a:extLst>
            </p:cNvPr>
            <p:cNvSpPr txBox="1"/>
            <p:nvPr/>
          </p:nvSpPr>
          <p:spPr>
            <a:xfrm>
              <a:off x="7194192" y="1737018"/>
              <a:ext cx="8000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2251FF"/>
                  </a:solidFill>
                  <a:latin typeface="+mj-lt"/>
                </a:rPr>
                <a:t>(CST-6) Cross-Markets Mutual Exclusivity</a:t>
              </a:r>
              <a:endParaRPr lang="en-US" sz="700" dirty="0">
                <a:solidFill>
                  <a:srgbClr val="2251FF"/>
                </a:solidFill>
                <a:latin typeface="+mj-lt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9CEBCFC-7BA8-9518-AED9-AFA60CDFA9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21219" y="1915250"/>
            <a:ext cx="2622552" cy="7781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ECE0CF-B8DB-5FB8-E029-3D52CF46E7C2}"/>
              </a:ext>
            </a:extLst>
          </p:cNvPr>
          <p:cNvSpPr txBox="1"/>
          <p:nvPr/>
        </p:nvSpPr>
        <p:spPr>
          <a:xfrm>
            <a:off x="3221219" y="2466098"/>
            <a:ext cx="19896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2251FF"/>
                </a:solidFill>
                <a:latin typeface="+mj-lt"/>
              </a:rPr>
              <a:t>(CST-1) </a:t>
            </a:r>
            <a:br>
              <a:rPr lang="en-US" sz="600" dirty="0">
                <a:solidFill>
                  <a:srgbClr val="2251FF"/>
                </a:solidFill>
                <a:latin typeface="+mj-lt"/>
              </a:rPr>
            </a:br>
            <a:r>
              <a:rPr lang="en-US" sz="600" i="0" dirty="0">
                <a:solidFill>
                  <a:srgbClr val="2251FF"/>
                </a:solidFill>
                <a:latin typeface="+mj-lt"/>
              </a:rPr>
              <a:t>SOC Dynamics (Energy Balance)</a:t>
            </a:r>
            <a:endParaRPr lang="en-US" sz="600" dirty="0">
              <a:solidFill>
                <a:srgbClr val="2251FF"/>
              </a:solidFill>
              <a:latin typeface="+mj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8430AA0-CC93-1811-7B24-8F8E0E0B3F61}"/>
              </a:ext>
            </a:extLst>
          </p:cNvPr>
          <p:cNvGrpSpPr/>
          <p:nvPr/>
        </p:nvGrpSpPr>
        <p:grpSpPr>
          <a:xfrm>
            <a:off x="5971839" y="2132049"/>
            <a:ext cx="2178050" cy="404312"/>
            <a:chOff x="6087080" y="2877686"/>
            <a:chExt cx="2178050" cy="4043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A14616-73EE-5937-CFF0-B4BC4031E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087080" y="2877686"/>
              <a:ext cx="1974245" cy="39208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FC0C89-7B88-7512-4E1B-52E403D7F508}"/>
                </a:ext>
              </a:extLst>
            </p:cNvPr>
            <p:cNvSpPr txBox="1"/>
            <p:nvPr/>
          </p:nvSpPr>
          <p:spPr>
            <a:xfrm>
              <a:off x="6583359" y="3097332"/>
              <a:ext cx="168177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2251FF"/>
                  </a:solidFill>
                  <a:latin typeface="+mj-lt"/>
                </a:rPr>
                <a:t>(CST-7) Daily Cycle Limits</a:t>
              </a:r>
              <a:endParaRPr lang="en-US" sz="700" dirty="0">
                <a:solidFill>
                  <a:srgbClr val="2251FF"/>
                </a:solidFill>
                <a:latin typeface="+mj-l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04FF99A-E0BC-84C7-BB8A-F74CEC012242}"/>
              </a:ext>
            </a:extLst>
          </p:cNvPr>
          <p:cNvGrpSpPr/>
          <p:nvPr/>
        </p:nvGrpSpPr>
        <p:grpSpPr>
          <a:xfrm>
            <a:off x="5973193" y="2552886"/>
            <a:ext cx="2586446" cy="1186991"/>
            <a:chOff x="5883275" y="1037997"/>
            <a:chExt cx="2586446" cy="118699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0C580F-35AF-E1FC-0674-46207222A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883275" y="1037997"/>
              <a:ext cx="2586446" cy="118699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F67AB-0FC5-0660-3471-D3ED07BDD1A0}"/>
                </a:ext>
              </a:extLst>
            </p:cNvPr>
            <p:cNvSpPr txBox="1"/>
            <p:nvPr/>
          </p:nvSpPr>
          <p:spPr>
            <a:xfrm>
              <a:off x="7102664" y="1388074"/>
              <a:ext cx="114281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2251FF"/>
                  </a:solidFill>
                  <a:latin typeface="+mj-lt"/>
                </a:rPr>
                <a:t>(CST-8) Max/Min Bounds</a:t>
              </a:r>
              <a:endParaRPr lang="en-US" sz="700" dirty="0">
                <a:solidFill>
                  <a:srgbClr val="2251FF"/>
                </a:solidFill>
                <a:latin typeface="+mj-lt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72FC7AB-A9FE-A000-DADB-DACF669B05DE}"/>
              </a:ext>
            </a:extLst>
          </p:cNvPr>
          <p:cNvSpPr txBox="1"/>
          <p:nvPr/>
        </p:nvSpPr>
        <p:spPr>
          <a:xfrm>
            <a:off x="4937682" y="1225505"/>
            <a:ext cx="945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rgbClr val="2251FF"/>
                </a:solidFill>
                <a:latin typeface="+mj-lt"/>
              </a:rPr>
              <a:t>Objective Function</a:t>
            </a:r>
          </a:p>
          <a:p>
            <a:r>
              <a:rPr lang="en-US" sz="600" b="1" dirty="0">
                <a:solidFill>
                  <a:srgbClr val="2251FF"/>
                </a:solidFill>
                <a:latin typeface="+mj-lt"/>
              </a:rPr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3852271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7E75543E-F67F-E676-7A9C-5E1225B3D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C79DE709-553E-DF43-D1B9-9E21036775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136" y="947394"/>
            <a:ext cx="8179727" cy="3899802"/>
          </a:xfrm>
          <a:prstGeom prst="rect">
            <a:avLst/>
          </a:prstGeom>
          <a:solidFill>
            <a:srgbClr val="E8E8E8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spcAft>
                <a:spcPts val="1200"/>
              </a:spcAft>
            </a:pPr>
            <a:endParaRPr lang="en-US" sz="1600" b="1" dirty="0">
              <a:solidFill>
                <a:srgbClr val="051C2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61;p14">
                <a:extLst>
                  <a:ext uri="{FF2B5EF4-FFF2-40B4-BE49-F238E27FC236}">
                    <a16:creationId xmlns:a16="http://schemas.microsoft.com/office/drawing/2014/main" id="{33B012B2-0A64-2A3E-10E5-0CF22A9BC4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769" y="947394"/>
                <a:ext cx="2632076" cy="3899802"/>
              </a:xfrm>
              <a:prstGeom prst="rect">
                <a:avLst/>
              </a:prstGeom>
              <a:solidFill>
                <a:srgbClr val="E8E8E8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200" b="1" dirty="0">
                    <a:solidFill>
                      <a:srgbClr val="061F79"/>
                    </a:solidFill>
                    <a:latin typeface="+mj-lt"/>
                  </a:rPr>
                  <a:t>Model I: </a:t>
                </a:r>
                <a:br>
                  <a:rPr lang="en-US" sz="1200" b="1" dirty="0">
                    <a:solidFill>
                      <a:srgbClr val="061F79"/>
                    </a:solidFill>
                    <a:latin typeface="+mj-lt"/>
                  </a:rPr>
                </a:br>
                <a:r>
                  <a:rPr lang="en-US" sz="1200" b="1" dirty="0">
                    <a:solidFill>
                      <a:srgbClr val="061F79"/>
                    </a:solidFill>
                    <a:latin typeface="+mj-lt"/>
                  </a:rPr>
                  <a:t>Phase I Model + </a:t>
                </a:r>
                <a:r>
                  <a:rPr lang="en-US" sz="1200" b="1" dirty="0" err="1">
                    <a:solidFill>
                      <a:srgbClr val="061F79"/>
                    </a:solidFill>
                    <a:latin typeface="+mj-lt"/>
                  </a:rPr>
                  <a:t>aFRR</a:t>
                </a:r>
                <a:r>
                  <a:rPr lang="en-US" sz="1200" b="1" dirty="0">
                    <a:solidFill>
                      <a:srgbClr val="061F79"/>
                    </a:solidFill>
                    <a:latin typeface="+mj-lt"/>
                  </a:rPr>
                  <a:t> Energy</a:t>
                </a:r>
                <a:br>
                  <a:rPr lang="en-US" sz="1050" b="1" dirty="0">
                    <a:solidFill>
                      <a:srgbClr val="051C2C"/>
                    </a:solidFill>
                    <a:latin typeface="+mj-lt"/>
                  </a:rPr>
                </a:br>
                <a:br>
                  <a:rPr lang="en-US" sz="800" b="1" dirty="0">
                    <a:solidFill>
                      <a:srgbClr val="051C2C"/>
                    </a:solidFill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sz="1200" i="1" smtClean="0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fName>
                        <m:e>
                          <m:r>
                            <a:rPr lang="en-US" sz="1200" b="0" i="1" smtClean="0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𝑅𝑒𝑣𝑒𝑛𝑢𝑒</m:t>
                          </m:r>
                          <m:r>
                            <a:rPr lang="en-US" sz="1200" b="0" i="1" smtClean="0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ar-AE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ar-AE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  <m:t>𝐷𝐴</m:t>
                              </m:r>
                            </m:sub>
                          </m:sSub>
                          <m:r>
                            <a:rPr lang="ar-AE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ar-AE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ar-AE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  <m:t>𝐴𝑁𝐶𝐼</m:t>
                              </m:r>
                            </m:sub>
                          </m:sSub>
                          <m:r>
                            <a:rPr lang="ar-AE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ar-AE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ar-AE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  <m:t>𝑎𝐹𝑅</m:t>
                              </m:r>
                              <m:sSub>
                                <m:sSubPr>
                                  <m:ctrlPr>
                                    <a:rPr lang="ar-AE" sz="1200" i="1">
                                      <a:solidFill>
                                        <a:srgbClr val="2251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200" i="1">
                                      <a:solidFill>
                                        <a:srgbClr val="2251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ar-AE" sz="1200" i="1">
                                      <a:solidFill>
                                        <a:srgbClr val="2251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sub>
                          </m:sSub>
                        </m:e>
                      </m:func>
                    </m:oMath>
                  </m:oMathPara>
                </a14:m>
                <a:endParaRPr lang="en-US" sz="1200" dirty="0">
                  <a:solidFill>
                    <a:srgbClr val="2251FF"/>
                  </a:solidFill>
                  <a:latin typeface="+mj-lt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1200" i="1" dirty="0" err="1">
                    <a:solidFill>
                      <a:srgbClr val="2251FF"/>
                    </a:solidFill>
                    <a:latin typeface="+mj-lt"/>
                  </a:rPr>
                  <a:t>s.t.</a:t>
                </a:r>
                <a:br>
                  <a:rPr lang="ar-AE" sz="1200" i="1" dirty="0">
                    <a:solidFill>
                      <a:srgbClr val="051C2C"/>
                    </a:solidFill>
                    <a:latin typeface="+mj-lt"/>
                  </a:rPr>
                </a:br>
                <a:endParaRPr lang="en-US" sz="800" i="1" dirty="0">
                  <a:solidFill>
                    <a:srgbClr val="051C2C"/>
                  </a:solidFill>
                  <a:latin typeface="+mj-lt"/>
                </a:endParaRPr>
              </a:p>
              <a:p>
                <a:pPr algn="ctr">
                  <a:spcAft>
                    <a:spcPts val="1200"/>
                  </a:spcAft>
                </a:pPr>
                <a:endParaRPr lang="en-US" sz="800" dirty="0">
                  <a:solidFill>
                    <a:srgbClr val="051C2C"/>
                  </a:solidFill>
                  <a:latin typeface="+mj-lt"/>
                </a:endParaRPr>
              </a:p>
              <a:p>
                <a:pPr>
                  <a:spcAft>
                    <a:spcPts val="1200"/>
                  </a:spcAft>
                </a:pPr>
                <a:endParaRPr lang="en-US" sz="800" dirty="0">
                  <a:solidFill>
                    <a:srgbClr val="051C2C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Google Shape;61;p14">
                <a:extLst>
                  <a:ext uri="{FF2B5EF4-FFF2-40B4-BE49-F238E27FC236}">
                    <a16:creationId xmlns:a16="http://schemas.microsoft.com/office/drawing/2014/main" id="{33B012B2-0A64-2A3E-10E5-0CF22A9BC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69" y="947394"/>
                <a:ext cx="2632076" cy="38998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EA3759D-E9D0-C179-8986-B0232546ECD6}"/>
              </a:ext>
            </a:extLst>
          </p:cNvPr>
          <p:cNvSpPr txBox="1"/>
          <p:nvPr/>
        </p:nvSpPr>
        <p:spPr>
          <a:xfrm>
            <a:off x="701983" y="3115559"/>
            <a:ext cx="233563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50" dirty="0">
                <a:solidFill>
                  <a:srgbClr val="051C2C"/>
                </a:solidFill>
                <a:latin typeface="+mj-lt"/>
              </a:rPr>
              <a:t>BESS Physical Rules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>
                <a:solidFill>
                  <a:srgbClr val="051C2C"/>
                </a:solidFill>
                <a:latin typeface="+mj-lt"/>
              </a:rPr>
              <a:t>Market Rules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>
                <a:solidFill>
                  <a:srgbClr val="051C2C"/>
                </a:solidFill>
                <a:latin typeface="+mj-lt"/>
              </a:rPr>
              <a:t>Energy Balance</a:t>
            </a:r>
          </a:p>
          <a:p>
            <a:pPr marL="228600" indent="-228600">
              <a:buFont typeface="+mj-lt"/>
              <a:buAutoNum type="arabicPeriod"/>
            </a:pPr>
            <a:endParaRPr lang="en-US" sz="1050" dirty="0">
              <a:solidFill>
                <a:srgbClr val="051C2C"/>
              </a:solidFill>
              <a:latin typeface="+mj-lt"/>
            </a:endParaRP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F863551E-60B0-C19D-6479-9F862962EF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9563" y="208730"/>
            <a:ext cx="8424872" cy="67772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51C2C"/>
                </a:solidFill>
              </a:rPr>
              <a:t>Model and Implementation </a:t>
            </a:r>
            <a:br>
              <a:rPr lang="en-US" sz="2800" b="1" dirty="0">
                <a:solidFill>
                  <a:srgbClr val="2251FF"/>
                </a:solidFill>
              </a:rPr>
            </a:br>
            <a:r>
              <a:rPr lang="en-US" sz="1800" b="1" dirty="0">
                <a:solidFill>
                  <a:srgbClr val="2251FF"/>
                </a:solidFill>
              </a:rPr>
              <a:t>Three-Stage Model Architecture</a:t>
            </a:r>
            <a:endParaRPr lang="en-US" sz="2800" b="1" dirty="0">
              <a:solidFill>
                <a:srgbClr val="061F79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95D698-D6E9-2110-73CB-F2893C6650DA}"/>
              </a:ext>
            </a:extLst>
          </p:cNvPr>
          <p:cNvSpPr txBox="1"/>
          <p:nvPr/>
        </p:nvSpPr>
        <p:spPr>
          <a:xfrm>
            <a:off x="3472186" y="3115559"/>
            <a:ext cx="233563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50" dirty="0">
                <a:solidFill>
                  <a:srgbClr val="051C2C"/>
                </a:solidFill>
                <a:latin typeface="+mj-lt"/>
              </a:rPr>
              <a:t>BESS Physical Rules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>
                <a:solidFill>
                  <a:srgbClr val="051C2C"/>
                </a:solidFill>
                <a:latin typeface="+mj-lt"/>
              </a:rPr>
              <a:t>Market Rules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>
                <a:solidFill>
                  <a:srgbClr val="051C2C"/>
                </a:solidFill>
                <a:latin typeface="+mj-lt"/>
              </a:rPr>
              <a:t>Energy Balance</a:t>
            </a:r>
          </a:p>
          <a:p>
            <a:pPr marL="228600" indent="-228600">
              <a:buFont typeface="+mj-lt"/>
              <a:buAutoNum type="arabicPeriod"/>
            </a:pPr>
            <a:endParaRPr lang="en-US" sz="1050" dirty="0">
              <a:solidFill>
                <a:srgbClr val="051C2C"/>
              </a:solidFill>
              <a:latin typeface="+mj-lt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9CD13A3-ABBB-F851-39E5-7BF03B1CE823}"/>
              </a:ext>
            </a:extLst>
          </p:cNvPr>
          <p:cNvSpPr/>
          <p:nvPr/>
        </p:nvSpPr>
        <p:spPr>
          <a:xfrm>
            <a:off x="2965417" y="2422689"/>
            <a:ext cx="334651" cy="692870"/>
          </a:xfrm>
          <a:prstGeom prst="rightArrow">
            <a:avLst/>
          </a:prstGeom>
          <a:solidFill>
            <a:srgbClr val="2251FF"/>
          </a:solidFill>
          <a:ln>
            <a:solidFill>
              <a:srgbClr val="061F79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8E8E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61;p14">
                <a:extLst>
                  <a:ext uri="{FF2B5EF4-FFF2-40B4-BE49-F238E27FC236}">
                    <a16:creationId xmlns:a16="http://schemas.microsoft.com/office/drawing/2014/main" id="{78F4BF70-F115-8324-00FD-B6EB3E3D8E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48972" y="947394"/>
                <a:ext cx="2632076" cy="3899802"/>
              </a:xfrm>
              <a:prstGeom prst="rect">
                <a:avLst/>
              </a:prstGeom>
              <a:solidFill>
                <a:srgbClr val="E8E8E8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200" b="1" dirty="0">
                    <a:solidFill>
                      <a:srgbClr val="061F79"/>
                    </a:solidFill>
                    <a:latin typeface="+mj-lt"/>
                  </a:rPr>
                  <a:t>Model II: </a:t>
                </a:r>
                <a:br>
                  <a:rPr lang="en-US" sz="1200" b="1" dirty="0">
                    <a:solidFill>
                      <a:srgbClr val="061F79"/>
                    </a:solidFill>
                    <a:latin typeface="+mj-lt"/>
                  </a:rPr>
                </a:br>
                <a:r>
                  <a:rPr lang="en-US" sz="1200" b="1" dirty="0">
                    <a:solidFill>
                      <a:srgbClr val="061F79"/>
                    </a:solidFill>
                    <a:latin typeface="+mj-lt"/>
                  </a:rPr>
                  <a:t>Model I + Cyclic Aging</a:t>
                </a:r>
                <a:br>
                  <a:rPr lang="en-US" sz="800" b="1" dirty="0">
                    <a:solidFill>
                      <a:srgbClr val="051C2C"/>
                    </a:solidFill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sz="1200" i="1" smtClean="0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fName>
                        <m:e>
                          <m:r>
                            <a:rPr lang="en-US" sz="1200" b="0" i="1" smtClean="0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𝑅𝑒𝑣𝑒𝑛𝑢𝑒</m:t>
                          </m:r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solidFill>
                                <a:srgbClr val="2251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2251FF"/>
                                  </a:solidFill>
                                  <a:latin typeface="Cambria Math" panose="02040503050406030204" pitchFamily="18" charset="0"/>
                                </a:rPr>
                                <m:t>𝑐𝑦𝑐𝑙𝑖𝑐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br>
                  <a:rPr lang="ar-AE" sz="1200" i="1" dirty="0">
                    <a:solidFill>
                      <a:srgbClr val="051C2C"/>
                    </a:solidFill>
                    <a:latin typeface="+mj-lt"/>
                  </a:rPr>
                </a:br>
                <a:endParaRPr lang="en-US" sz="800" i="1" dirty="0">
                  <a:solidFill>
                    <a:srgbClr val="051C2C"/>
                  </a:solidFill>
                  <a:latin typeface="+mj-lt"/>
                </a:endParaRPr>
              </a:p>
              <a:p>
                <a:pPr algn="ctr">
                  <a:spcAft>
                    <a:spcPts val="1200"/>
                  </a:spcAft>
                </a:pPr>
                <a:endParaRPr lang="en-US" sz="800" dirty="0">
                  <a:solidFill>
                    <a:srgbClr val="051C2C"/>
                  </a:solidFill>
                  <a:latin typeface="+mj-lt"/>
                </a:endParaRPr>
              </a:p>
              <a:p>
                <a:pPr>
                  <a:spcAft>
                    <a:spcPts val="1200"/>
                  </a:spcAft>
                </a:pPr>
                <a:endParaRPr lang="en-US" sz="800" dirty="0">
                  <a:solidFill>
                    <a:srgbClr val="051C2C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Google Shape;61;p14">
                <a:extLst>
                  <a:ext uri="{FF2B5EF4-FFF2-40B4-BE49-F238E27FC236}">
                    <a16:creationId xmlns:a16="http://schemas.microsoft.com/office/drawing/2014/main" id="{78F4BF70-F115-8324-00FD-B6EB3E3D8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972" y="947394"/>
                <a:ext cx="2632076" cy="3899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F8CCC68-321A-4445-A591-DB22E65E2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700" y="1675280"/>
            <a:ext cx="2308600" cy="1656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4E17E-0891-FFB8-85E3-CE8515E014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7700" y="3286959"/>
            <a:ext cx="2308600" cy="151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7137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911</Words>
  <Application>Microsoft Office PowerPoint</Application>
  <PresentationFormat>On-screen Show (16:9)</PresentationFormat>
  <Paragraphs>150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Helvetica Neue</vt:lpstr>
      <vt:lpstr>Wingdings</vt:lpstr>
      <vt:lpstr>Poppins</vt:lpstr>
      <vt:lpstr>Arial</vt:lpstr>
      <vt:lpstr>Cambria Math</vt:lpstr>
      <vt:lpstr>Consolas</vt:lpstr>
      <vt:lpstr>Simple Light</vt:lpstr>
      <vt:lpstr>PowerPoint Presentation</vt:lpstr>
      <vt:lpstr>Member:   Gen, Li, Technical University of Munich </vt:lpstr>
      <vt:lpstr>Advanced Energy Management System for Utility-Scale Battery Storage</vt:lpstr>
      <vt:lpstr>    Develop an intelligent EMS for a 4.5 MWh BESS to maximize profitability across European electricity markets while managing battery degradation</vt:lpstr>
      <vt:lpstr>1. Model and Implementation:   2. Results and Performance:   3. Business Impact:  4. Discussion, Outlook and Conclusion:  </vt:lpstr>
      <vt:lpstr>1. Four-market optimization   - Day-ahead energy   - FCR capacity   - aFRR capacity   - aFRR energy 2. Battery degradation modeling   - Cyclic aging costs   - Calendar aging costs 3. 10-year investment analysis </vt:lpstr>
      <vt:lpstr>PowerPoint Presentation</vt:lpstr>
      <vt:lpstr>PowerPoint Presentation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We delivered a BESS optimizer that: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Gen Li</cp:lastModifiedBy>
  <cp:revision>108</cp:revision>
  <dcterms:modified xsi:type="dcterms:W3CDTF">2025-11-17T23:26:10Z</dcterms:modified>
</cp:coreProperties>
</file>